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sldIdLst>
    <p:sldId id="274" r:id="rId3"/>
    <p:sldId id="256" r:id="rId4"/>
    <p:sldId id="257" r:id="rId6"/>
    <p:sldId id="258" r:id="rId7"/>
    <p:sldId id="259" r:id="rId8"/>
    <p:sldId id="278" r:id="rId9"/>
    <p:sldId id="264" r:id="rId10"/>
    <p:sldId id="265" r:id="rId11"/>
    <p:sldId id="279" r:id="rId12"/>
    <p:sldId id="260" r:id="rId13"/>
    <p:sldId id="261" r:id="rId14"/>
    <p:sldId id="262" r:id="rId15"/>
    <p:sldId id="263" r:id="rId16"/>
    <p:sldId id="266" r:id="rId17"/>
    <p:sldId id="267" r:id="rId18"/>
    <p:sldId id="268" r:id="rId19"/>
    <p:sldId id="280" r:id="rId20"/>
    <p:sldId id="281" r:id="rId21"/>
    <p:sldId id="270" r:id="rId22"/>
    <p:sldId id="284" r:id="rId23"/>
    <p:sldId id="271" r:id="rId24"/>
    <p:sldId id="272" r:id="rId25"/>
    <p:sldId id="283" r:id="rId26"/>
    <p:sldId id="273" r:id="rId27"/>
    <p:sldId id="275" r:id="rId28"/>
    <p:sldId id="277" r:id="rId29"/>
    <p:sldId id="285" r:id="rId30"/>
    <p:sldId id="286" r:id="rId31"/>
    <p:sldId id="302" r:id="rId32"/>
    <p:sldId id="303" r:id="rId3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60" autoAdjust="0"/>
    <p:restoredTop sz="92876"/>
  </p:normalViewPr>
  <p:slideViewPr>
    <p:cSldViewPr>
      <p:cViewPr>
        <p:scale>
          <a:sx n="66" d="100"/>
          <a:sy n="66" d="100"/>
        </p:scale>
        <p:origin x="-1431" y="-477"/>
      </p:cViewPr>
      <p:guideLst>
        <p:guide orient="horz" pos="3657"/>
        <p:guide orient="horz" pos="890"/>
        <p:guide pos="1383"/>
        <p:guide pos="340"/>
        <p:guide pos="528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notesMaster" Target="notesMasters/notesMaster1.xml"/><Relationship Id="rId4" Type="http://schemas.openxmlformats.org/officeDocument/2006/relationships/slide" Target="slides/slide2.xml"/><Relationship Id="rId36" Type="http://schemas.openxmlformats.org/officeDocument/2006/relationships/tableStyles" Target="tableStyles.xml"/><Relationship Id="rId35" Type="http://schemas.openxmlformats.org/officeDocument/2006/relationships/viewProps" Target="viewProps.xml"/><Relationship Id="rId34" Type="http://schemas.openxmlformats.org/officeDocument/2006/relationships/presProps" Target="presProps.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224DC-CA50-4977-95C8-F721964B2D52}"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1055A0-A8BF-4E84-9A4A-4FBF5BB2D53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0044B54C-F379-4814-BE4B-966BBCE0D938}" type="slidenum">
              <a:rPr lang="en-US" altLang="zh-CN" sz="1300" smtClean="0">
                <a:ea typeface="宋体" charset="-122"/>
              </a:rPr>
            </a:fld>
            <a:endParaRPr lang="en-US" altLang="zh-CN" sz="1300" smtClean="0">
              <a:ea typeface="宋体" charset="-122"/>
            </a:endParaRPr>
          </a:p>
        </p:txBody>
      </p:sp>
      <p:sp>
        <p:nvSpPr>
          <p:cNvPr id="9219" name="Rectangle 2"/>
          <p:cNvSpPr>
            <a:spLocks noGrp="1" noRot="1" noChangeAspect="1" noChangeArrowheads="1" noTextEdit="1"/>
          </p:cNvSpPr>
          <p:nvPr>
            <p:ph type="sldImg"/>
          </p:nvPr>
        </p:nvSpPr>
        <p:spPr>
          <a:xfrm>
            <a:off x="1144588" y="685800"/>
            <a:ext cx="4572000" cy="3429000"/>
          </a:xfrm>
        </p:spPr>
      </p:sp>
      <p:sp>
        <p:nvSpPr>
          <p:cNvPr id="9220"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013B7753-58EE-465A-BF70-DFA7E7FDA956}" type="slidenum">
              <a:rPr lang="en-US" altLang="zh-CN" sz="1300" smtClean="0">
                <a:ea typeface="宋体" charset="-122"/>
              </a:rPr>
            </a:fld>
            <a:endParaRPr lang="en-US" altLang="zh-CN" sz="1300" smtClean="0">
              <a:ea typeface="宋体" charset="-122"/>
            </a:endParaRPr>
          </a:p>
        </p:txBody>
      </p:sp>
      <p:sp>
        <p:nvSpPr>
          <p:cNvPr id="10243" name="Rectangle 2"/>
          <p:cNvSpPr>
            <a:spLocks noGrp="1" noRot="1" noChangeAspect="1" noChangeArrowheads="1" noTextEdit="1"/>
          </p:cNvSpPr>
          <p:nvPr>
            <p:ph type="sldImg"/>
          </p:nvPr>
        </p:nvSpPr>
        <p:spPr>
          <a:xfrm>
            <a:off x="1149350" y="685800"/>
            <a:ext cx="4572000" cy="3429000"/>
          </a:xfrm>
        </p:spPr>
      </p:sp>
      <p:sp>
        <p:nvSpPr>
          <p:cNvPr id="10244" name="Rectangle 3"/>
          <p:cNvSpPr>
            <a:spLocks noGrp="1" noChangeArrowheads="1"/>
          </p:cNvSpPr>
          <p:nvPr>
            <p:ph type="body" idx="1"/>
          </p:nvPr>
        </p:nvSpPr>
        <p:spPr>
          <a:xfrm>
            <a:off x="685480" y="4341195"/>
            <a:ext cx="5487041" cy="4116270"/>
          </a:xfrm>
          <a:noFill/>
        </p:spPr>
        <p:txBody>
          <a:bodyPr/>
          <a:lstStyle/>
          <a:p>
            <a:pPr eaLnBrk="1" hangingPunct="1"/>
            <a:endParaRPr lang="zh-CN" altLang="zh-CN"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5E44A38B-1431-4839-8B56-6C8FE0F58C5A}" type="slidenum">
              <a:rPr lang="en-US" altLang="zh-CN" sz="1300" smtClean="0">
                <a:ea typeface="宋体" charset="-122"/>
              </a:rPr>
            </a:fld>
            <a:endParaRPr lang="en-US" altLang="zh-CN" sz="1300" smtClean="0">
              <a:ea typeface="宋体" charset="-122"/>
            </a:endParaRPr>
          </a:p>
        </p:txBody>
      </p:sp>
      <p:sp>
        <p:nvSpPr>
          <p:cNvPr id="11267" name="Rectangle 2"/>
          <p:cNvSpPr>
            <a:spLocks noGrp="1" noRot="1" noChangeAspect="1" noChangeArrowheads="1" noTextEdit="1"/>
          </p:cNvSpPr>
          <p:nvPr>
            <p:ph type="sldImg"/>
          </p:nvPr>
        </p:nvSpPr>
        <p:spPr>
          <a:xfrm>
            <a:off x="1144588" y="685800"/>
            <a:ext cx="4572000" cy="3429000"/>
          </a:xfrm>
        </p:spPr>
      </p:sp>
      <p:sp>
        <p:nvSpPr>
          <p:cNvPr id="11268"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70B7F510-F963-4BA4-838F-CDD7C08067FC}" type="slidenum">
              <a:rPr lang="en-US" altLang="zh-CN" sz="1300" smtClean="0">
                <a:ea typeface="宋体" charset="-122"/>
              </a:rPr>
            </a:fld>
            <a:endParaRPr lang="en-US" altLang="zh-CN" sz="1300" smtClean="0">
              <a:ea typeface="宋体" charset="-122"/>
            </a:endParaRPr>
          </a:p>
        </p:txBody>
      </p:sp>
      <p:sp>
        <p:nvSpPr>
          <p:cNvPr id="12291" name="Rectangle 2"/>
          <p:cNvSpPr>
            <a:spLocks noGrp="1" noRot="1" noChangeAspect="1" noChangeArrowheads="1" noTextEdit="1"/>
          </p:cNvSpPr>
          <p:nvPr>
            <p:ph type="sldImg"/>
          </p:nvPr>
        </p:nvSpPr>
        <p:spPr>
          <a:xfrm>
            <a:off x="1144588" y="685800"/>
            <a:ext cx="4572000" cy="3429000"/>
          </a:xfrm>
        </p:spPr>
      </p:sp>
      <p:sp>
        <p:nvSpPr>
          <p:cNvPr id="1229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70B7F510-F963-4BA4-838F-CDD7C08067FC}" type="slidenum">
              <a:rPr lang="en-US" altLang="zh-CN" sz="1300" smtClean="0">
                <a:ea typeface="宋体" charset="-122"/>
              </a:rPr>
            </a:fld>
            <a:endParaRPr lang="en-US" altLang="zh-CN" sz="1300" smtClean="0">
              <a:ea typeface="宋体" charset="-122"/>
            </a:endParaRPr>
          </a:p>
        </p:txBody>
      </p:sp>
      <p:sp>
        <p:nvSpPr>
          <p:cNvPr id="12291" name="Rectangle 2"/>
          <p:cNvSpPr>
            <a:spLocks noGrp="1" noRot="1" noChangeAspect="1" noChangeArrowheads="1" noTextEdit="1"/>
          </p:cNvSpPr>
          <p:nvPr>
            <p:ph type="sldImg"/>
          </p:nvPr>
        </p:nvSpPr>
        <p:spPr>
          <a:xfrm>
            <a:off x="1144588" y="685800"/>
            <a:ext cx="4572000" cy="3429000"/>
          </a:xfrm>
        </p:spPr>
      </p:sp>
      <p:sp>
        <p:nvSpPr>
          <p:cNvPr id="1229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70B7F510-F963-4BA4-838F-CDD7C08067FC}" type="slidenum">
              <a:rPr lang="en-US" altLang="zh-CN" sz="1300" smtClean="0">
                <a:ea typeface="宋体" charset="-122"/>
              </a:rPr>
            </a:fld>
            <a:endParaRPr lang="en-US" altLang="zh-CN" sz="1300" smtClean="0">
              <a:ea typeface="宋体" charset="-122"/>
            </a:endParaRPr>
          </a:p>
        </p:txBody>
      </p:sp>
      <p:sp>
        <p:nvSpPr>
          <p:cNvPr id="12291" name="Rectangle 2"/>
          <p:cNvSpPr>
            <a:spLocks noGrp="1" noRot="1" noChangeAspect="1" noChangeArrowheads="1" noTextEdit="1"/>
          </p:cNvSpPr>
          <p:nvPr>
            <p:ph type="sldImg"/>
          </p:nvPr>
        </p:nvSpPr>
        <p:spPr>
          <a:xfrm>
            <a:off x="1144588" y="685800"/>
            <a:ext cx="4572000" cy="3429000"/>
          </a:xfrm>
        </p:spPr>
      </p:sp>
      <p:sp>
        <p:nvSpPr>
          <p:cNvPr id="1229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70B7F510-F963-4BA4-838F-CDD7C08067FC}" type="slidenum">
              <a:rPr lang="en-US" altLang="zh-CN" sz="1300" smtClean="0">
                <a:ea typeface="宋体" charset="-122"/>
              </a:rPr>
            </a:fld>
            <a:endParaRPr lang="en-US" altLang="zh-CN" sz="1300" smtClean="0">
              <a:ea typeface="宋体" charset="-122"/>
            </a:endParaRPr>
          </a:p>
        </p:txBody>
      </p:sp>
      <p:sp>
        <p:nvSpPr>
          <p:cNvPr id="12291" name="Rectangle 2"/>
          <p:cNvSpPr>
            <a:spLocks noGrp="1" noRot="1" noChangeAspect="1" noChangeArrowheads="1" noTextEdit="1"/>
          </p:cNvSpPr>
          <p:nvPr>
            <p:ph type="sldImg"/>
          </p:nvPr>
        </p:nvSpPr>
        <p:spPr>
          <a:xfrm>
            <a:off x="1144588" y="685800"/>
            <a:ext cx="4572000" cy="3429000"/>
          </a:xfrm>
        </p:spPr>
      </p:sp>
      <p:sp>
        <p:nvSpPr>
          <p:cNvPr id="1229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70B7F510-F963-4BA4-838F-CDD7C08067FC}" type="slidenum">
              <a:rPr lang="en-US" altLang="zh-CN" sz="1300" smtClean="0">
                <a:ea typeface="宋体" charset="-122"/>
              </a:rPr>
            </a:fld>
            <a:endParaRPr lang="en-US" altLang="zh-CN" sz="1300" smtClean="0">
              <a:ea typeface="宋体" charset="-122"/>
            </a:endParaRPr>
          </a:p>
        </p:txBody>
      </p:sp>
      <p:sp>
        <p:nvSpPr>
          <p:cNvPr id="12291" name="Rectangle 2"/>
          <p:cNvSpPr>
            <a:spLocks noGrp="1" noRot="1" noChangeAspect="1" noChangeArrowheads="1" noTextEdit="1"/>
          </p:cNvSpPr>
          <p:nvPr>
            <p:ph type="sldImg"/>
          </p:nvPr>
        </p:nvSpPr>
        <p:spPr>
          <a:xfrm>
            <a:off x="1144588" y="685800"/>
            <a:ext cx="4572000" cy="3429000"/>
          </a:xfrm>
        </p:spPr>
      </p:sp>
      <p:sp>
        <p:nvSpPr>
          <p:cNvPr id="1229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70B7F510-F963-4BA4-838F-CDD7C08067FC}" type="slidenum">
              <a:rPr lang="en-US" altLang="zh-CN" sz="1300" smtClean="0">
                <a:ea typeface="宋体" charset="-122"/>
              </a:rPr>
            </a:fld>
            <a:endParaRPr lang="en-US" altLang="zh-CN" sz="1300" smtClean="0">
              <a:ea typeface="宋体" charset="-122"/>
            </a:endParaRPr>
          </a:p>
        </p:txBody>
      </p:sp>
      <p:sp>
        <p:nvSpPr>
          <p:cNvPr id="12291" name="Rectangle 2"/>
          <p:cNvSpPr>
            <a:spLocks noGrp="1" noRot="1" noChangeAspect="1" noChangeArrowheads="1" noTextEdit="1"/>
          </p:cNvSpPr>
          <p:nvPr>
            <p:ph type="sldImg"/>
          </p:nvPr>
        </p:nvSpPr>
        <p:spPr>
          <a:xfrm>
            <a:off x="1144588" y="685800"/>
            <a:ext cx="4572000" cy="3429000"/>
          </a:xfrm>
        </p:spPr>
      </p:sp>
      <p:sp>
        <p:nvSpPr>
          <p:cNvPr id="1229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70B7F510-F963-4BA4-838F-CDD7C08067FC}" type="slidenum">
              <a:rPr lang="en-US" altLang="zh-CN" sz="1300" smtClean="0">
                <a:ea typeface="宋体" charset="-122"/>
              </a:rPr>
            </a:fld>
            <a:endParaRPr lang="en-US" altLang="zh-CN" sz="1300" smtClean="0">
              <a:ea typeface="宋体" charset="-122"/>
            </a:endParaRPr>
          </a:p>
        </p:txBody>
      </p:sp>
      <p:sp>
        <p:nvSpPr>
          <p:cNvPr id="12291" name="Rectangle 2"/>
          <p:cNvSpPr>
            <a:spLocks noGrp="1" noRot="1" noChangeAspect="1" noChangeArrowheads="1" noTextEdit="1"/>
          </p:cNvSpPr>
          <p:nvPr>
            <p:ph type="sldImg"/>
          </p:nvPr>
        </p:nvSpPr>
        <p:spPr>
          <a:xfrm>
            <a:off x="1144588" y="685800"/>
            <a:ext cx="4572000" cy="3429000"/>
          </a:xfrm>
        </p:spPr>
      </p:sp>
      <p:sp>
        <p:nvSpPr>
          <p:cNvPr id="1229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70B7F510-F963-4BA4-838F-CDD7C08067FC}" type="slidenum">
              <a:rPr lang="en-US" altLang="zh-CN" sz="1300" smtClean="0">
                <a:ea typeface="宋体" charset="-122"/>
              </a:rPr>
            </a:fld>
            <a:endParaRPr lang="en-US" altLang="zh-CN" sz="1300" smtClean="0">
              <a:ea typeface="宋体" charset="-122"/>
            </a:endParaRPr>
          </a:p>
        </p:txBody>
      </p:sp>
      <p:sp>
        <p:nvSpPr>
          <p:cNvPr id="12291" name="Rectangle 2"/>
          <p:cNvSpPr>
            <a:spLocks noGrp="1" noRot="1" noChangeAspect="1" noChangeArrowheads="1" noTextEdit="1"/>
          </p:cNvSpPr>
          <p:nvPr>
            <p:ph type="sldImg"/>
          </p:nvPr>
        </p:nvSpPr>
        <p:spPr>
          <a:xfrm>
            <a:off x="1144588" y="685800"/>
            <a:ext cx="4572000" cy="3429000"/>
          </a:xfrm>
        </p:spPr>
      </p:sp>
      <p:sp>
        <p:nvSpPr>
          <p:cNvPr id="1229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013B7753-58EE-465A-BF70-DFA7E7FDA956}" type="slidenum">
              <a:rPr lang="en-US" altLang="zh-CN" sz="1300" smtClean="0">
                <a:ea typeface="宋体" charset="-122"/>
              </a:rPr>
            </a:fld>
            <a:endParaRPr lang="en-US" altLang="zh-CN" sz="1300" smtClean="0">
              <a:ea typeface="宋体" charset="-122"/>
            </a:endParaRPr>
          </a:p>
        </p:txBody>
      </p:sp>
      <p:sp>
        <p:nvSpPr>
          <p:cNvPr id="10243" name="Rectangle 2"/>
          <p:cNvSpPr>
            <a:spLocks noGrp="1" noRot="1" noChangeAspect="1" noChangeArrowheads="1" noTextEdit="1"/>
          </p:cNvSpPr>
          <p:nvPr>
            <p:ph type="sldImg"/>
          </p:nvPr>
        </p:nvSpPr>
        <p:spPr>
          <a:xfrm>
            <a:off x="1149350" y="685800"/>
            <a:ext cx="4572000" cy="3429000"/>
          </a:xfrm>
        </p:spPr>
      </p:sp>
      <p:sp>
        <p:nvSpPr>
          <p:cNvPr id="10244" name="Rectangle 3"/>
          <p:cNvSpPr>
            <a:spLocks noGrp="1" noChangeArrowheads="1"/>
          </p:cNvSpPr>
          <p:nvPr>
            <p:ph type="body" idx="1"/>
          </p:nvPr>
        </p:nvSpPr>
        <p:spPr>
          <a:xfrm>
            <a:off x="685480" y="4341195"/>
            <a:ext cx="5487041" cy="4116270"/>
          </a:xfrm>
          <a:noFill/>
        </p:spPr>
        <p:txBody>
          <a:bodyPr/>
          <a:lstStyle/>
          <a:p>
            <a:pPr eaLnBrk="1" hangingPunct="1"/>
            <a:endParaRPr lang="zh-CN" altLang="zh-CN"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70B7F510-F963-4BA4-838F-CDD7C08067FC}" type="slidenum">
              <a:rPr lang="en-US" altLang="zh-CN" sz="1300" smtClean="0">
                <a:ea typeface="宋体" charset="-122"/>
              </a:rPr>
            </a:fld>
            <a:endParaRPr lang="en-US" altLang="zh-CN" sz="1300" smtClean="0">
              <a:ea typeface="宋体" charset="-122"/>
            </a:endParaRPr>
          </a:p>
        </p:txBody>
      </p:sp>
      <p:sp>
        <p:nvSpPr>
          <p:cNvPr id="12291" name="Rectangle 2"/>
          <p:cNvSpPr>
            <a:spLocks noGrp="1" noRot="1" noChangeAspect="1" noChangeArrowheads="1" noTextEdit="1"/>
          </p:cNvSpPr>
          <p:nvPr>
            <p:ph type="sldImg"/>
          </p:nvPr>
        </p:nvSpPr>
        <p:spPr>
          <a:xfrm>
            <a:off x="1144588" y="685800"/>
            <a:ext cx="4572000" cy="3429000"/>
          </a:xfrm>
        </p:spPr>
      </p:sp>
      <p:sp>
        <p:nvSpPr>
          <p:cNvPr id="1229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70B7F510-F963-4BA4-838F-CDD7C08067FC}" type="slidenum">
              <a:rPr lang="en-US" altLang="zh-CN" sz="1300" smtClean="0">
                <a:ea typeface="宋体" charset="-122"/>
              </a:rPr>
            </a:fld>
            <a:endParaRPr lang="en-US" altLang="zh-CN" sz="1300" smtClean="0">
              <a:ea typeface="宋体" charset="-122"/>
            </a:endParaRPr>
          </a:p>
        </p:txBody>
      </p:sp>
      <p:sp>
        <p:nvSpPr>
          <p:cNvPr id="12291" name="Rectangle 2"/>
          <p:cNvSpPr>
            <a:spLocks noGrp="1" noRot="1" noChangeAspect="1" noChangeArrowheads="1" noTextEdit="1"/>
          </p:cNvSpPr>
          <p:nvPr>
            <p:ph type="sldImg"/>
          </p:nvPr>
        </p:nvSpPr>
        <p:spPr>
          <a:xfrm>
            <a:off x="1144588" y="685800"/>
            <a:ext cx="4572000" cy="3429000"/>
          </a:xfrm>
        </p:spPr>
      </p:sp>
      <p:sp>
        <p:nvSpPr>
          <p:cNvPr id="1229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70B7F510-F963-4BA4-838F-CDD7C08067FC}" type="slidenum">
              <a:rPr lang="en-US" altLang="zh-CN" sz="1300" smtClean="0">
                <a:ea typeface="宋体" charset="-122"/>
              </a:rPr>
            </a:fld>
            <a:endParaRPr lang="en-US" altLang="zh-CN" sz="1300" smtClean="0">
              <a:ea typeface="宋体" charset="-122"/>
            </a:endParaRPr>
          </a:p>
        </p:txBody>
      </p:sp>
      <p:sp>
        <p:nvSpPr>
          <p:cNvPr id="12291" name="Rectangle 2"/>
          <p:cNvSpPr>
            <a:spLocks noGrp="1" noRot="1" noChangeAspect="1" noChangeArrowheads="1" noTextEdit="1"/>
          </p:cNvSpPr>
          <p:nvPr>
            <p:ph type="sldImg"/>
          </p:nvPr>
        </p:nvSpPr>
        <p:spPr>
          <a:xfrm>
            <a:off x="1144588" y="685800"/>
            <a:ext cx="4572000" cy="3429000"/>
          </a:xfrm>
        </p:spPr>
      </p:sp>
      <p:sp>
        <p:nvSpPr>
          <p:cNvPr id="12292" name="Rectangle 3"/>
          <p:cNvSpPr>
            <a:spLocks noGrp="1" noChangeArrowheads="1"/>
          </p:cNvSpPr>
          <p:nvPr>
            <p:ph type="body" idx="1"/>
          </p:nvPr>
        </p:nvSpPr>
        <p:spPr>
          <a:noFill/>
        </p:spPr>
        <p:txBody>
          <a:bodyPr/>
          <a:lstStyle/>
          <a:p>
            <a:pPr eaLnBrk="1" hangingPunct="1"/>
            <a:r>
              <a:rPr lang="zh-CN" altLang="en-US" dirty="0" smtClean="0"/>
              <a:t>（五）红筹企业：指注册地在境外、主要经营活动在境</a:t>
            </a:r>
            <a:endParaRPr lang="zh-CN" altLang="en-US" dirty="0" smtClean="0"/>
          </a:p>
          <a:p>
            <a:pPr eaLnBrk="1" hangingPunct="1"/>
            <a:r>
              <a:rPr lang="zh-CN" altLang="en-US" dirty="0" smtClean="0"/>
              <a:t>内的企业。</a:t>
            </a:r>
            <a:endParaRPr lang="zh-CN" altLang="en-US" dirty="0" smtClean="0"/>
          </a:p>
          <a:p>
            <a:pPr eaLnBrk="1" hangingPunct="1"/>
            <a:r>
              <a:rPr lang="zh-CN" altLang="en-US" dirty="0" smtClean="0"/>
              <a:t>（六）表决权差异安排：指发行人按照</a:t>
            </a:r>
            <a:r>
              <a:rPr lang="en-US" altLang="zh-CN" dirty="0" smtClean="0"/>
              <a:t>《</a:t>
            </a:r>
            <a:r>
              <a:rPr lang="zh-CN" altLang="en-US" dirty="0" smtClean="0"/>
              <a:t>中华人民共和</a:t>
            </a:r>
            <a:endParaRPr lang="zh-CN" altLang="en-US" dirty="0" smtClean="0"/>
          </a:p>
          <a:p>
            <a:pPr eaLnBrk="1" hangingPunct="1"/>
            <a:r>
              <a:rPr lang="zh-CN" altLang="en-US" dirty="0" smtClean="0"/>
              <a:t>国公司法</a:t>
            </a:r>
            <a:r>
              <a:rPr lang="en-US" altLang="zh-CN" dirty="0" smtClean="0"/>
              <a:t>》</a:t>
            </a:r>
            <a:r>
              <a:rPr lang="zh-CN" altLang="en-US" dirty="0" smtClean="0"/>
              <a:t>第一百三十一条的规定，在一般规定的普通股份</a:t>
            </a:r>
            <a:endParaRPr lang="zh-CN" altLang="en-US" dirty="0" smtClean="0"/>
          </a:p>
          <a:p>
            <a:pPr eaLnBrk="1" hangingPunct="1"/>
            <a:r>
              <a:rPr lang="zh-CN" altLang="en-US" dirty="0" smtClean="0"/>
              <a:t>之外，发行拥有特别表决权的股份。每一特别表决权的股份</a:t>
            </a:r>
            <a:endParaRPr lang="zh-CN" altLang="en-US" dirty="0" smtClean="0"/>
          </a:p>
          <a:p>
            <a:pPr eaLnBrk="1" hangingPunct="1"/>
            <a:r>
              <a:rPr lang="zh-CN" altLang="en-US" dirty="0" smtClean="0"/>
              <a:t>拥有的表决权数量大于每一普通股份拥有的表决权数量，其</a:t>
            </a:r>
            <a:endParaRPr lang="zh-CN" altLang="en-US" dirty="0" smtClean="0"/>
          </a:p>
          <a:p>
            <a:pPr eaLnBrk="1" hangingPunct="1"/>
            <a:r>
              <a:rPr lang="zh-CN" altLang="en-US" dirty="0" smtClean="0"/>
              <a:t>他股东权利与普通股份相同。</a:t>
            </a:r>
            <a:endParaRPr lang="zh-CN" altLang="zh-CN"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70B7F510-F963-4BA4-838F-CDD7C08067FC}" type="slidenum">
              <a:rPr lang="en-US" altLang="zh-CN" sz="1300" smtClean="0">
                <a:ea typeface="宋体" charset="-122"/>
              </a:rPr>
            </a:fld>
            <a:endParaRPr lang="en-US" altLang="zh-CN" sz="1300" smtClean="0">
              <a:ea typeface="宋体" charset="-122"/>
            </a:endParaRPr>
          </a:p>
        </p:txBody>
      </p:sp>
      <p:sp>
        <p:nvSpPr>
          <p:cNvPr id="12291" name="Rectangle 2"/>
          <p:cNvSpPr>
            <a:spLocks noGrp="1" noRot="1" noChangeAspect="1" noChangeArrowheads="1" noTextEdit="1"/>
          </p:cNvSpPr>
          <p:nvPr>
            <p:ph type="sldImg"/>
          </p:nvPr>
        </p:nvSpPr>
        <p:spPr>
          <a:xfrm>
            <a:off x="1144588" y="685800"/>
            <a:ext cx="4572000" cy="3429000"/>
          </a:xfrm>
        </p:spPr>
      </p:sp>
      <p:sp>
        <p:nvSpPr>
          <p:cNvPr id="1229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70B7F510-F963-4BA4-838F-CDD7C08067FC}" type="slidenum">
              <a:rPr lang="en-US" altLang="zh-CN" sz="1300" smtClean="0">
                <a:ea typeface="宋体" charset="-122"/>
              </a:rPr>
            </a:fld>
            <a:endParaRPr lang="en-US" altLang="zh-CN" sz="1300" smtClean="0">
              <a:ea typeface="宋体" charset="-122"/>
            </a:endParaRPr>
          </a:p>
        </p:txBody>
      </p:sp>
      <p:sp>
        <p:nvSpPr>
          <p:cNvPr id="12291" name="Rectangle 2"/>
          <p:cNvSpPr>
            <a:spLocks noGrp="1" noRot="1" noChangeAspect="1" noChangeArrowheads="1" noTextEdit="1"/>
          </p:cNvSpPr>
          <p:nvPr>
            <p:ph type="sldImg"/>
          </p:nvPr>
        </p:nvSpPr>
        <p:spPr>
          <a:xfrm>
            <a:off x="1144588" y="685800"/>
            <a:ext cx="4572000" cy="3429000"/>
          </a:xfrm>
        </p:spPr>
      </p:sp>
      <p:sp>
        <p:nvSpPr>
          <p:cNvPr id="1229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70B7F510-F963-4BA4-838F-CDD7C08067FC}" type="slidenum">
              <a:rPr lang="en-US" altLang="zh-CN" sz="1300" smtClean="0">
                <a:ea typeface="宋体" charset="-122"/>
              </a:rPr>
            </a:fld>
            <a:endParaRPr lang="en-US" altLang="zh-CN" sz="1300" smtClean="0">
              <a:ea typeface="宋体" charset="-122"/>
            </a:endParaRPr>
          </a:p>
        </p:txBody>
      </p:sp>
      <p:sp>
        <p:nvSpPr>
          <p:cNvPr id="12291" name="Rectangle 2"/>
          <p:cNvSpPr>
            <a:spLocks noGrp="1" noRot="1" noChangeAspect="1" noChangeArrowheads="1" noTextEdit="1"/>
          </p:cNvSpPr>
          <p:nvPr>
            <p:ph type="sldImg"/>
          </p:nvPr>
        </p:nvSpPr>
        <p:spPr>
          <a:xfrm>
            <a:off x="1144588" y="685800"/>
            <a:ext cx="4572000" cy="3429000"/>
          </a:xfrm>
        </p:spPr>
      </p:sp>
      <p:sp>
        <p:nvSpPr>
          <p:cNvPr id="1229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70B7F510-F963-4BA4-838F-CDD7C08067FC}" type="slidenum">
              <a:rPr lang="en-US" altLang="zh-CN" sz="1300" smtClean="0">
                <a:ea typeface="宋体" charset="-122"/>
              </a:rPr>
            </a:fld>
            <a:endParaRPr lang="en-US" altLang="zh-CN" sz="1300" smtClean="0">
              <a:ea typeface="宋体" charset="-122"/>
            </a:endParaRPr>
          </a:p>
        </p:txBody>
      </p:sp>
      <p:sp>
        <p:nvSpPr>
          <p:cNvPr id="12291" name="Rectangle 2"/>
          <p:cNvSpPr>
            <a:spLocks noGrp="1" noRot="1" noChangeAspect="1" noChangeArrowheads="1" noTextEdit="1"/>
          </p:cNvSpPr>
          <p:nvPr>
            <p:ph type="sldImg"/>
          </p:nvPr>
        </p:nvSpPr>
        <p:spPr>
          <a:xfrm>
            <a:off x="1144588" y="685800"/>
            <a:ext cx="4572000" cy="3429000"/>
          </a:xfrm>
        </p:spPr>
      </p:sp>
      <p:sp>
        <p:nvSpPr>
          <p:cNvPr id="1229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70B7F510-F963-4BA4-838F-CDD7C08067FC}" type="slidenum">
              <a:rPr lang="en-US" altLang="zh-CN" sz="1300" smtClean="0">
                <a:ea typeface="宋体" charset="-122"/>
              </a:rPr>
            </a:fld>
            <a:endParaRPr lang="en-US" altLang="zh-CN" sz="1300" smtClean="0">
              <a:ea typeface="宋体" charset="-122"/>
            </a:endParaRPr>
          </a:p>
        </p:txBody>
      </p:sp>
      <p:sp>
        <p:nvSpPr>
          <p:cNvPr id="12291" name="Rectangle 2"/>
          <p:cNvSpPr>
            <a:spLocks noGrp="1" noRot="1" noChangeAspect="1" noChangeArrowheads="1" noTextEdit="1"/>
          </p:cNvSpPr>
          <p:nvPr>
            <p:ph type="sldImg"/>
          </p:nvPr>
        </p:nvSpPr>
        <p:spPr>
          <a:xfrm>
            <a:off x="1144588" y="685800"/>
            <a:ext cx="4572000" cy="3429000"/>
          </a:xfrm>
        </p:spPr>
      </p:sp>
      <p:sp>
        <p:nvSpPr>
          <p:cNvPr id="1229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70B7F510-F963-4BA4-838F-CDD7C08067FC}" type="slidenum">
              <a:rPr lang="en-US" altLang="zh-CN" sz="1300" smtClean="0">
                <a:ea typeface="宋体" charset="-122"/>
              </a:rPr>
            </a:fld>
            <a:endParaRPr lang="en-US" altLang="zh-CN" sz="1300" smtClean="0">
              <a:ea typeface="宋体" charset="-122"/>
            </a:endParaRPr>
          </a:p>
        </p:txBody>
      </p:sp>
      <p:sp>
        <p:nvSpPr>
          <p:cNvPr id="12291" name="Rectangle 2"/>
          <p:cNvSpPr>
            <a:spLocks noGrp="1" noRot="1" noChangeAspect="1" noChangeArrowheads="1" noTextEdit="1"/>
          </p:cNvSpPr>
          <p:nvPr>
            <p:ph type="sldImg"/>
          </p:nvPr>
        </p:nvSpPr>
        <p:spPr>
          <a:xfrm>
            <a:off x="1144588" y="685800"/>
            <a:ext cx="4572000" cy="3429000"/>
          </a:xfrm>
        </p:spPr>
      </p:sp>
      <p:sp>
        <p:nvSpPr>
          <p:cNvPr id="1229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70B7F510-F963-4BA4-838F-CDD7C08067FC}" type="slidenum">
              <a:rPr lang="en-US" altLang="zh-CN" sz="1300" smtClean="0">
                <a:ea typeface="宋体" charset="-122"/>
              </a:rPr>
            </a:fld>
            <a:endParaRPr lang="en-US" altLang="zh-CN" sz="1300" smtClean="0">
              <a:ea typeface="宋体" charset="-122"/>
            </a:endParaRPr>
          </a:p>
        </p:txBody>
      </p:sp>
      <p:sp>
        <p:nvSpPr>
          <p:cNvPr id="12291" name="Rectangle 2"/>
          <p:cNvSpPr>
            <a:spLocks noGrp="1" noRot="1" noChangeAspect="1" noChangeArrowheads="1" noTextEdit="1"/>
          </p:cNvSpPr>
          <p:nvPr>
            <p:ph type="sldImg"/>
          </p:nvPr>
        </p:nvSpPr>
        <p:spPr>
          <a:xfrm>
            <a:off x="1144588" y="685800"/>
            <a:ext cx="4572000" cy="3429000"/>
          </a:xfrm>
        </p:spPr>
      </p:sp>
      <p:sp>
        <p:nvSpPr>
          <p:cNvPr id="1229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5E44A38B-1431-4839-8B56-6C8FE0F58C5A}" type="slidenum">
              <a:rPr lang="en-US" altLang="zh-CN" sz="1300" smtClean="0">
                <a:ea typeface="宋体" charset="-122"/>
              </a:rPr>
            </a:fld>
            <a:endParaRPr lang="en-US" altLang="zh-CN" sz="1300" smtClean="0">
              <a:ea typeface="宋体" charset="-122"/>
            </a:endParaRPr>
          </a:p>
        </p:txBody>
      </p:sp>
      <p:sp>
        <p:nvSpPr>
          <p:cNvPr id="11267" name="Rectangle 2"/>
          <p:cNvSpPr>
            <a:spLocks noGrp="1" noRot="1" noChangeAspect="1" noChangeArrowheads="1" noTextEdit="1"/>
          </p:cNvSpPr>
          <p:nvPr>
            <p:ph type="sldImg"/>
          </p:nvPr>
        </p:nvSpPr>
        <p:spPr>
          <a:xfrm>
            <a:off x="1144588" y="685800"/>
            <a:ext cx="4572000" cy="3429000"/>
          </a:xfrm>
        </p:spPr>
      </p:sp>
      <p:sp>
        <p:nvSpPr>
          <p:cNvPr id="11268"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70B7F510-F963-4BA4-838F-CDD7C08067FC}" type="slidenum">
              <a:rPr lang="en-US" altLang="zh-CN" sz="1300" smtClean="0">
                <a:ea typeface="宋体" charset="-122"/>
              </a:rPr>
            </a:fld>
            <a:endParaRPr lang="en-US" altLang="zh-CN" sz="1300" smtClean="0">
              <a:ea typeface="宋体" charset="-122"/>
            </a:endParaRPr>
          </a:p>
        </p:txBody>
      </p:sp>
      <p:sp>
        <p:nvSpPr>
          <p:cNvPr id="12291" name="Rectangle 2"/>
          <p:cNvSpPr>
            <a:spLocks noGrp="1" noRot="1" noChangeAspect="1" noChangeArrowheads="1" noTextEdit="1"/>
          </p:cNvSpPr>
          <p:nvPr>
            <p:ph type="sldImg"/>
          </p:nvPr>
        </p:nvSpPr>
        <p:spPr>
          <a:xfrm>
            <a:off x="1144588" y="685800"/>
            <a:ext cx="4572000" cy="3429000"/>
          </a:xfrm>
        </p:spPr>
      </p:sp>
      <p:sp>
        <p:nvSpPr>
          <p:cNvPr id="1229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70B7F510-F963-4BA4-838F-CDD7C08067FC}" type="slidenum">
              <a:rPr lang="en-US" altLang="zh-CN" sz="1300" smtClean="0">
                <a:ea typeface="宋体" charset="-122"/>
              </a:rPr>
            </a:fld>
            <a:endParaRPr lang="en-US" altLang="zh-CN" sz="1300" smtClean="0">
              <a:ea typeface="宋体" charset="-122"/>
            </a:endParaRPr>
          </a:p>
        </p:txBody>
      </p:sp>
      <p:sp>
        <p:nvSpPr>
          <p:cNvPr id="12291" name="Rectangle 2"/>
          <p:cNvSpPr>
            <a:spLocks noGrp="1" noRot="1" noChangeAspect="1" noChangeArrowheads="1" noTextEdit="1"/>
          </p:cNvSpPr>
          <p:nvPr>
            <p:ph type="sldImg"/>
          </p:nvPr>
        </p:nvSpPr>
        <p:spPr>
          <a:xfrm>
            <a:off x="1144588" y="685800"/>
            <a:ext cx="4572000" cy="3429000"/>
          </a:xfrm>
        </p:spPr>
      </p:sp>
      <p:sp>
        <p:nvSpPr>
          <p:cNvPr id="1229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70B7F510-F963-4BA4-838F-CDD7C08067FC}" type="slidenum">
              <a:rPr lang="en-US" altLang="zh-CN" sz="1300" smtClean="0">
                <a:ea typeface="宋体" charset="-122"/>
              </a:rPr>
            </a:fld>
            <a:endParaRPr lang="en-US" altLang="zh-CN" sz="1300" smtClean="0">
              <a:ea typeface="宋体" charset="-122"/>
            </a:endParaRPr>
          </a:p>
        </p:txBody>
      </p:sp>
      <p:sp>
        <p:nvSpPr>
          <p:cNvPr id="12291" name="Rectangle 2"/>
          <p:cNvSpPr>
            <a:spLocks noGrp="1" noRot="1" noChangeAspect="1" noChangeArrowheads="1" noTextEdit="1"/>
          </p:cNvSpPr>
          <p:nvPr>
            <p:ph type="sldImg"/>
          </p:nvPr>
        </p:nvSpPr>
        <p:spPr>
          <a:xfrm>
            <a:off x="1144588" y="685800"/>
            <a:ext cx="4572000" cy="3429000"/>
          </a:xfrm>
        </p:spPr>
      </p:sp>
      <p:sp>
        <p:nvSpPr>
          <p:cNvPr id="1229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70B7F510-F963-4BA4-838F-CDD7C08067FC}" type="slidenum">
              <a:rPr lang="en-US" altLang="zh-CN" sz="1300" smtClean="0">
                <a:ea typeface="宋体" charset="-122"/>
              </a:rPr>
            </a:fld>
            <a:endParaRPr lang="en-US" altLang="zh-CN" sz="1300" smtClean="0">
              <a:ea typeface="宋体" charset="-122"/>
            </a:endParaRPr>
          </a:p>
        </p:txBody>
      </p:sp>
      <p:sp>
        <p:nvSpPr>
          <p:cNvPr id="12291" name="Rectangle 2"/>
          <p:cNvSpPr>
            <a:spLocks noGrp="1" noRot="1" noChangeAspect="1" noChangeArrowheads="1" noTextEdit="1"/>
          </p:cNvSpPr>
          <p:nvPr>
            <p:ph type="sldImg"/>
          </p:nvPr>
        </p:nvSpPr>
        <p:spPr>
          <a:xfrm>
            <a:off x="1144588" y="685800"/>
            <a:ext cx="4572000" cy="3429000"/>
          </a:xfrm>
        </p:spPr>
      </p:sp>
      <p:sp>
        <p:nvSpPr>
          <p:cNvPr id="1229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70B7F510-F963-4BA4-838F-CDD7C08067FC}" type="slidenum">
              <a:rPr lang="en-US" altLang="zh-CN" sz="1300" smtClean="0">
                <a:ea typeface="宋体" charset="-122"/>
              </a:rPr>
            </a:fld>
            <a:endParaRPr lang="en-US" altLang="zh-CN" sz="1300" smtClean="0">
              <a:ea typeface="宋体" charset="-122"/>
            </a:endParaRPr>
          </a:p>
        </p:txBody>
      </p:sp>
      <p:sp>
        <p:nvSpPr>
          <p:cNvPr id="12291" name="Rectangle 2"/>
          <p:cNvSpPr>
            <a:spLocks noGrp="1" noRot="1" noChangeAspect="1" noChangeArrowheads="1" noTextEdit="1"/>
          </p:cNvSpPr>
          <p:nvPr>
            <p:ph type="sldImg"/>
          </p:nvPr>
        </p:nvSpPr>
        <p:spPr>
          <a:xfrm>
            <a:off x="1144588" y="685800"/>
            <a:ext cx="4572000" cy="3429000"/>
          </a:xfrm>
        </p:spPr>
      </p:sp>
      <p:sp>
        <p:nvSpPr>
          <p:cNvPr id="1229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defTabSz="952500" eaLnBrk="0" hangingPunct="0">
              <a:defRPr sz="1400">
                <a:solidFill>
                  <a:schemeClr val="tx1"/>
                </a:solidFill>
                <a:latin typeface="Arial" panose="020B0604020202090204" pitchFamily="34" charset="0"/>
                <a:ea typeface="楷体_GB2312" pitchFamily="49" charset="-122"/>
              </a:defRPr>
            </a:lvl1pPr>
            <a:lvl2pPr marL="742950" indent="-285750" defTabSz="952500" eaLnBrk="0" hangingPunct="0">
              <a:defRPr sz="1400">
                <a:solidFill>
                  <a:schemeClr val="tx1"/>
                </a:solidFill>
                <a:latin typeface="Arial" panose="020B0604020202090204" pitchFamily="34" charset="0"/>
                <a:ea typeface="楷体_GB2312" pitchFamily="49" charset="-122"/>
              </a:defRPr>
            </a:lvl2pPr>
            <a:lvl3pPr marL="1143000" indent="-228600" defTabSz="952500" eaLnBrk="0" hangingPunct="0">
              <a:defRPr sz="1400">
                <a:solidFill>
                  <a:schemeClr val="tx1"/>
                </a:solidFill>
                <a:latin typeface="Arial" panose="020B0604020202090204" pitchFamily="34" charset="0"/>
                <a:ea typeface="楷体_GB2312" pitchFamily="49" charset="-122"/>
              </a:defRPr>
            </a:lvl3pPr>
            <a:lvl4pPr marL="1600200" indent="-228600" defTabSz="952500" eaLnBrk="0" hangingPunct="0">
              <a:defRPr sz="1400">
                <a:solidFill>
                  <a:schemeClr val="tx1"/>
                </a:solidFill>
                <a:latin typeface="Arial" panose="020B0604020202090204" pitchFamily="34" charset="0"/>
                <a:ea typeface="楷体_GB2312" pitchFamily="49" charset="-122"/>
              </a:defRPr>
            </a:lvl4pPr>
            <a:lvl5pPr marL="2057400" indent="-228600" defTabSz="952500" eaLnBrk="0" hangingPunct="0">
              <a:defRPr sz="1400">
                <a:solidFill>
                  <a:schemeClr val="tx1"/>
                </a:solidFill>
                <a:latin typeface="Arial" panose="020B0604020202090204" pitchFamily="34" charset="0"/>
                <a:ea typeface="楷体_GB2312" pitchFamily="49" charset="-122"/>
              </a:defRPr>
            </a:lvl5pPr>
            <a:lvl6pPr marL="25146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6pPr>
            <a:lvl7pPr marL="29718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7pPr>
            <a:lvl8pPr marL="34290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8pPr>
            <a:lvl9pPr marL="3886200" indent="-228600" algn="ctr" defTabSz="952500" eaLnBrk="0" fontAlgn="base" hangingPunct="0">
              <a:spcBef>
                <a:spcPct val="50000"/>
              </a:spcBef>
              <a:spcAft>
                <a:spcPct val="0"/>
              </a:spcAft>
              <a:defRPr sz="1400">
                <a:solidFill>
                  <a:schemeClr val="tx1"/>
                </a:solidFill>
                <a:latin typeface="Arial" panose="020B0604020202090204" pitchFamily="34" charset="0"/>
                <a:ea typeface="楷体_GB2312" pitchFamily="49" charset="-122"/>
              </a:defRPr>
            </a:lvl9pPr>
          </a:lstStyle>
          <a:p>
            <a:pPr eaLnBrk="1" hangingPunct="1"/>
            <a:fld id="{0044B54C-F379-4814-BE4B-966BBCE0D938}" type="slidenum">
              <a:rPr lang="en-US" altLang="zh-CN" sz="1300" smtClean="0">
                <a:ea typeface="宋体" charset="-122"/>
              </a:rPr>
            </a:fld>
            <a:endParaRPr lang="en-US" altLang="zh-CN" sz="1300" smtClean="0">
              <a:ea typeface="宋体" charset="-122"/>
            </a:endParaRPr>
          </a:p>
        </p:txBody>
      </p:sp>
      <p:sp>
        <p:nvSpPr>
          <p:cNvPr id="9219" name="Rectangle 2"/>
          <p:cNvSpPr>
            <a:spLocks noGrp="1" noRot="1" noChangeAspect="1" noChangeArrowheads="1" noTextEdit="1"/>
          </p:cNvSpPr>
          <p:nvPr>
            <p:ph type="sldImg"/>
          </p:nvPr>
        </p:nvSpPr>
        <p:spPr>
          <a:xfrm>
            <a:off x="1144588" y="685800"/>
            <a:ext cx="4572000" cy="3429000"/>
          </a:xfrm>
        </p:spPr>
      </p:sp>
      <p:sp>
        <p:nvSpPr>
          <p:cNvPr id="9220"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1_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9"/>
          <p:cNvSpPr>
            <a:spLocks noGrp="1" noChangeArrowheads="1"/>
          </p:cNvSpPr>
          <p:nvPr>
            <p:ph type="sldNum" sz="quarter" idx="10"/>
          </p:nvPr>
        </p:nvSpPr>
        <p:spPr/>
        <p:txBody>
          <a:bodyPr/>
          <a:lstStyle>
            <a:lvl1pPr>
              <a:defRPr/>
            </a:lvl1pPr>
          </a:lstStyle>
          <a:p>
            <a:pPr>
              <a:defRPr/>
            </a:pPr>
            <a:fld id="{A6B994E1-34BB-4DCD-BEC8-6F186E1FDEF6}" type="slidenum">
              <a:rPr lang="en-US" altLang="zh-CN"/>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9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9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9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9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2.xml"/><Relationship Id="rId1" Type="http://schemas.openxmlformats.org/officeDocument/2006/relationships/image" Target="../media/image1.pn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12.xml"/><Relationship Id="rId1" Type="http://schemas.openxmlformats.org/officeDocument/2006/relationships/image" Target="../media/image2.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750" y="1390303"/>
            <a:ext cx="6696744" cy="5262979"/>
          </a:xfrm>
          <a:prstGeom prst="rect">
            <a:avLst/>
          </a:prstGeom>
          <a:noFill/>
        </p:spPr>
        <p:txBody>
          <a:bodyPr wrap="square" rtlCol="0">
            <a:spAutoFit/>
          </a:bodyPr>
          <a:lstStyle/>
          <a:p>
            <a:pPr marL="400050" indent="-400050">
              <a:lnSpc>
                <a:spcPct val="150000"/>
              </a:lnSpc>
              <a:buFont typeface="+mj-ea"/>
              <a:buAutoNum type="ea1JpnChsDbPeriod"/>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股主板上市规则</a:t>
            </a:r>
            <a:endParaRPr lang="en-US" altLang="zh-CN" sz="2800" dirty="0" smtClean="0">
              <a:latin typeface="微软雅黑" pitchFamily="34" charset="-122"/>
              <a:ea typeface="微软雅黑" pitchFamily="34" charset="-122"/>
            </a:endParaRPr>
          </a:p>
          <a:p>
            <a:pPr marL="400050" indent="-400050">
              <a:lnSpc>
                <a:spcPct val="150000"/>
              </a:lnSpc>
              <a:buFont typeface="+mj-ea"/>
              <a:buAutoNum type="ea1JpnChsDbPeriod"/>
            </a:pPr>
            <a:r>
              <a:rPr lang="en-US" altLang="zh-CN" sz="2800" dirty="0" smtClean="0">
                <a:latin typeface="微软雅黑" pitchFamily="34" charset="-122"/>
                <a:ea typeface="微软雅黑" pitchFamily="34" charset="-122"/>
              </a:rPr>
              <a:t>A</a:t>
            </a:r>
            <a:r>
              <a:rPr lang="zh-CN" altLang="en-US" sz="2800" dirty="0" smtClean="0">
                <a:latin typeface="微软雅黑" pitchFamily="34" charset="-122"/>
                <a:ea typeface="微软雅黑" pitchFamily="34" charset="-122"/>
              </a:rPr>
              <a:t>股创业板上市规则</a:t>
            </a:r>
            <a:endParaRPr lang="en-US" altLang="zh-CN" sz="2800" dirty="0" smtClean="0">
              <a:latin typeface="微软雅黑" pitchFamily="34" charset="-122"/>
              <a:ea typeface="微软雅黑" pitchFamily="34" charset="-122"/>
            </a:endParaRPr>
          </a:p>
          <a:p>
            <a:pPr marL="400050" indent="-400050">
              <a:lnSpc>
                <a:spcPct val="150000"/>
              </a:lnSpc>
              <a:buFont typeface="+mj-ea"/>
              <a:buAutoNum type="ea1JpnChsDbPeriod"/>
            </a:pPr>
            <a:r>
              <a:rPr lang="zh-CN" altLang="en-US" sz="2800" dirty="0">
                <a:latin typeface="微软雅黑" pitchFamily="34" charset="-122"/>
                <a:ea typeface="微软雅黑" pitchFamily="34" charset="-122"/>
              </a:rPr>
              <a:t>港</a:t>
            </a:r>
            <a:r>
              <a:rPr lang="zh-CN" altLang="en-US" sz="2800" dirty="0" smtClean="0">
                <a:latin typeface="微软雅黑" pitchFamily="34" charset="-122"/>
                <a:ea typeface="微软雅黑" pitchFamily="34" charset="-122"/>
              </a:rPr>
              <a:t>股主板上市规则</a:t>
            </a:r>
            <a:endParaRPr lang="en-US" altLang="zh-CN" sz="2800" dirty="0" smtClean="0">
              <a:latin typeface="微软雅黑" pitchFamily="34" charset="-122"/>
              <a:ea typeface="微软雅黑" pitchFamily="34" charset="-122"/>
            </a:endParaRPr>
          </a:p>
          <a:p>
            <a:pPr marL="400050" indent="-400050">
              <a:lnSpc>
                <a:spcPct val="150000"/>
              </a:lnSpc>
              <a:buFont typeface="+mj-ea"/>
              <a:buAutoNum type="ea1JpnChsDbPeriod"/>
            </a:pPr>
            <a:r>
              <a:rPr lang="zh-CN" altLang="en-US" sz="2800" dirty="0">
                <a:latin typeface="微软雅黑" pitchFamily="34" charset="-122"/>
                <a:ea typeface="微软雅黑" pitchFamily="34" charset="-122"/>
              </a:rPr>
              <a:t>港</a:t>
            </a:r>
            <a:r>
              <a:rPr lang="zh-CN" altLang="en-US" sz="2800" dirty="0" smtClean="0">
                <a:latin typeface="微软雅黑" pitchFamily="34" charset="-122"/>
                <a:ea typeface="微软雅黑" pitchFamily="34" charset="-122"/>
              </a:rPr>
              <a:t>股创业板上市规则</a:t>
            </a:r>
            <a:endParaRPr lang="en-US" altLang="zh-CN" sz="2800" dirty="0" smtClean="0">
              <a:latin typeface="微软雅黑" pitchFamily="34" charset="-122"/>
              <a:ea typeface="微软雅黑" pitchFamily="34" charset="-122"/>
            </a:endParaRPr>
          </a:p>
          <a:p>
            <a:pPr marL="400050" indent="-400050">
              <a:lnSpc>
                <a:spcPct val="150000"/>
              </a:lnSpc>
              <a:buFont typeface="+mj-ea"/>
              <a:buAutoNum type="ea1JpnChsDbPeriod"/>
            </a:pPr>
            <a:r>
              <a:rPr lang="zh-CN" altLang="en-US" sz="2800" dirty="0">
                <a:latin typeface="微软雅黑" pitchFamily="34" charset="-122"/>
                <a:ea typeface="微软雅黑" pitchFamily="34" charset="-122"/>
              </a:rPr>
              <a:t>新</a:t>
            </a:r>
            <a:r>
              <a:rPr lang="zh-CN" altLang="en-US" sz="2800" dirty="0" smtClean="0">
                <a:latin typeface="微软雅黑" pitchFamily="34" charset="-122"/>
                <a:ea typeface="微软雅黑" pitchFamily="34" charset="-122"/>
              </a:rPr>
              <a:t>三板挂牌规则</a:t>
            </a:r>
            <a:endParaRPr lang="en-US" altLang="zh-CN" sz="2800" dirty="0" smtClean="0">
              <a:latin typeface="微软雅黑" pitchFamily="34" charset="-122"/>
              <a:ea typeface="微软雅黑" pitchFamily="34" charset="-122"/>
            </a:endParaRPr>
          </a:p>
          <a:p>
            <a:pPr marL="400050" indent="-400050">
              <a:lnSpc>
                <a:spcPct val="150000"/>
              </a:lnSpc>
              <a:buFont typeface="+mj-ea"/>
              <a:buAutoNum type="ea1JpnChsDbPeriod"/>
            </a:pPr>
            <a:r>
              <a:rPr lang="zh-CN" altLang="en-US" sz="2800" dirty="0">
                <a:latin typeface="微软雅黑" pitchFamily="34" charset="-122"/>
                <a:ea typeface="微软雅黑" pitchFamily="34" charset="-122"/>
              </a:rPr>
              <a:t>科创</a:t>
            </a:r>
            <a:r>
              <a:rPr lang="zh-CN" altLang="en-US" sz="2800" dirty="0" smtClean="0">
                <a:latin typeface="微软雅黑" pitchFamily="34" charset="-122"/>
                <a:ea typeface="微软雅黑" pitchFamily="34" charset="-122"/>
              </a:rPr>
              <a:t>板上市规则</a:t>
            </a:r>
            <a:endParaRPr lang="en-US" altLang="zh-CN" sz="2800" dirty="0" smtClean="0">
              <a:latin typeface="微软雅黑" pitchFamily="34" charset="-122"/>
              <a:ea typeface="微软雅黑" pitchFamily="34" charset="-122"/>
            </a:endParaRPr>
          </a:p>
          <a:p>
            <a:pPr marL="400050" indent="-400050">
              <a:lnSpc>
                <a:spcPct val="150000"/>
              </a:lnSpc>
              <a:buFont typeface="+mj-ea"/>
              <a:buAutoNum type="ea1JpnChsDbPeriod"/>
            </a:pPr>
            <a:r>
              <a:rPr lang="zh-CN" altLang="en-US" sz="2800" dirty="0" smtClean="0">
                <a:latin typeface="微软雅黑" pitchFamily="34" charset="-122"/>
                <a:ea typeface="微软雅黑" pitchFamily="34" charset="-122"/>
              </a:rPr>
              <a:t>其他信息</a:t>
            </a:r>
            <a:endParaRPr lang="en-US" altLang="zh-CN" sz="2800" dirty="0" smtClean="0">
              <a:latin typeface="微软雅黑" pitchFamily="34" charset="-122"/>
              <a:ea typeface="微软雅黑" pitchFamily="34" charset="-122"/>
            </a:endParaRPr>
          </a:p>
          <a:p>
            <a:pPr marL="400050" indent="-400050">
              <a:lnSpc>
                <a:spcPct val="150000"/>
              </a:lnSpc>
              <a:buFont typeface="+mj-ea"/>
              <a:buAutoNum type="ea1JpnChsDbPeriod"/>
            </a:pPr>
            <a:endParaRPr lang="zh-CN" altLang="en-US" sz="28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0531" name="Group 3"/>
          <p:cNvGraphicFramePr>
            <a:graphicFrameLocks noGrp="1"/>
          </p:cNvGraphicFramePr>
          <p:nvPr/>
        </p:nvGraphicFramePr>
        <p:xfrm>
          <a:off x="513692" y="1412874"/>
          <a:ext cx="7874658" cy="3833892"/>
        </p:xfrm>
        <a:graphic>
          <a:graphicData uri="http://schemas.openxmlformats.org/drawingml/2006/table">
            <a:tbl>
              <a:tblPr firstRow="1" firstCol="1">
                <a:tableStyleId>{21E4AEA4-8DFA-4A89-87EB-49C32662AFE0}</a:tableStyleId>
              </a:tblPr>
              <a:tblGrid>
                <a:gridCol w="1694212"/>
                <a:gridCol w="6180446"/>
              </a:tblGrid>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rPr>
                        <a:t>条件</a:t>
                      </a:r>
                      <a:endPar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endParaRPr>
                    </a:p>
                  </a:txBody>
                  <a:tcPr marL="83099" marR="83099" marT="40330" marB="40330" anchor="ctr" horzOverflow="overflow"/>
                </a:tc>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ctr"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effectLst/>
                          <a:latin typeface="微软雅黑" pitchFamily="34" charset="-122"/>
                          <a:ea typeface="微软雅黑" pitchFamily="34" charset="-122"/>
                        </a:rPr>
                        <a:t>港股主板上市</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主体资格</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1" fontAlgn="base" latinLnBrk="0" hangingPunct="1">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已经设立的股份有限公司</a:t>
                      </a:r>
                      <a:endParaRPr kumimoji="0" lang="zh-CN" altLang="en-US" sz="1100" u="none" strike="noStrike" cap="none" normalizeH="0" baseline="0" dirty="0" smtClean="0">
                        <a:ln>
                          <a:noFill/>
                        </a:ln>
                        <a:effectLst/>
                        <a:latin typeface="微软雅黑" pitchFamily="34" charset="-122"/>
                        <a:ea typeface="微软雅黑" pitchFamily="34" charset="-122"/>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endParaRPr kumimoji="0" lang="zh-CN" altLang="en-US" sz="1100" u="none" strike="noStrike" cap="none" normalizeH="0" baseline="0" dirty="0" smtClean="0">
                        <a:ln>
                          <a:noFill/>
                        </a:ln>
                        <a:effectLst/>
                        <a:latin typeface="微软雅黑" pitchFamily="34" charset="-122"/>
                        <a:ea typeface="微软雅黑" pitchFamily="34" charset="-122"/>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endParaRPr kumimoji="0" lang="en-US" altLang="zh-CN"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1789" marR="81789" marT="41283" marB="41283"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营业记录</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有连续</a:t>
                      </a:r>
                      <a:r>
                        <a:rPr kumimoji="0" lang="en-US" altLang="zh-CN" sz="1100" u="none" strike="noStrike" cap="none" normalizeH="0" baseline="0" dirty="0" smtClean="0">
                          <a:ln>
                            <a:noFill/>
                          </a:ln>
                          <a:effectLst/>
                          <a:latin typeface="微软雅黑" pitchFamily="34" charset="-122"/>
                          <a:ea typeface="微软雅黑" pitchFamily="34" charset="-122"/>
                        </a:rPr>
                        <a:t>3</a:t>
                      </a:r>
                      <a:r>
                        <a:rPr kumimoji="0" lang="zh-CN" altLang="en-US" sz="1100" u="none" strike="noStrike" cap="none" normalizeH="0" baseline="0" dirty="0" smtClean="0">
                          <a:ln>
                            <a:noFill/>
                          </a:ln>
                          <a:effectLst/>
                          <a:latin typeface="微软雅黑" pitchFamily="34" charset="-122"/>
                          <a:ea typeface="微软雅黑" pitchFamily="34" charset="-122"/>
                        </a:rPr>
                        <a:t>年的营业记录</a:t>
                      </a:r>
                      <a:endParaRPr kumimoji="0" lang="zh-CN" altLang="en-US" sz="1100" u="none" strike="noStrike" cap="none" normalizeH="0" baseline="0" dirty="0" smtClean="0">
                        <a:ln>
                          <a:noFill/>
                        </a:ln>
                        <a:effectLst/>
                        <a:latin typeface="微软雅黑" pitchFamily="34" charset="-122"/>
                        <a:ea typeface="微软雅黑" pitchFamily="34" charset="-122"/>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若能证明公司管理层至少有</a:t>
                      </a:r>
                      <a:r>
                        <a:rPr kumimoji="0" lang="en-US" altLang="zh-CN" sz="1100" u="none" strike="noStrike" cap="none" normalizeH="0" baseline="0" dirty="0" smtClean="0">
                          <a:ln>
                            <a:noFill/>
                          </a:ln>
                          <a:effectLst/>
                          <a:latin typeface="微软雅黑" pitchFamily="34" charset="-122"/>
                          <a:ea typeface="微软雅黑" pitchFamily="34" charset="-122"/>
                        </a:rPr>
                        <a:t>3</a:t>
                      </a:r>
                      <a:r>
                        <a:rPr kumimoji="0" lang="zh-CN" altLang="en-US" sz="1100" u="none" strike="noStrike" cap="none" normalizeH="0" baseline="0" dirty="0" smtClean="0">
                          <a:ln>
                            <a:noFill/>
                          </a:ln>
                          <a:effectLst/>
                          <a:latin typeface="微软雅黑" pitchFamily="34" charset="-122"/>
                          <a:ea typeface="微软雅黑" pitchFamily="34" charset="-122"/>
                        </a:rPr>
                        <a:t>年所属业务和行业经验，且管理层及拥有权最近</a:t>
                      </a:r>
                      <a:r>
                        <a:rPr kumimoji="0" lang="en-US" altLang="zh-CN" sz="1100" u="none" strike="noStrike" cap="none" normalizeH="0" baseline="0" dirty="0" smtClean="0">
                          <a:ln>
                            <a:noFill/>
                          </a:ln>
                          <a:effectLst/>
                          <a:latin typeface="微软雅黑" pitchFamily="34" charset="-122"/>
                          <a:ea typeface="微软雅黑" pitchFamily="34" charset="-122"/>
                        </a:rPr>
                        <a:t>1</a:t>
                      </a:r>
                      <a:r>
                        <a:rPr kumimoji="0" lang="zh-CN" altLang="en-US" sz="1100" u="none" strike="noStrike" cap="none" normalizeH="0" baseline="0" dirty="0" smtClean="0">
                          <a:ln>
                            <a:noFill/>
                          </a:ln>
                          <a:effectLst/>
                          <a:latin typeface="微软雅黑" pitchFamily="34" charset="-122"/>
                          <a:ea typeface="微软雅黑" pitchFamily="34" charset="-122"/>
                        </a:rPr>
                        <a:t>年持续不变，则可以豁免三年业绩</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1789" marR="81789" marT="41283" marB="41283"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管理层稳定</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至少前</a:t>
                      </a:r>
                      <a:r>
                        <a:rPr kumimoji="0" lang="en-US" altLang="zh-CN" sz="1100" u="none" strike="noStrike" cap="none" normalizeH="0" baseline="0" dirty="0" smtClean="0">
                          <a:ln>
                            <a:noFill/>
                          </a:ln>
                          <a:effectLst/>
                          <a:latin typeface="微软雅黑" pitchFamily="34" charset="-122"/>
                          <a:ea typeface="微软雅黑" pitchFamily="34" charset="-122"/>
                        </a:rPr>
                        <a:t>3</a:t>
                      </a:r>
                      <a:r>
                        <a:rPr kumimoji="0" lang="zh-CN" altLang="en-US" sz="1100" u="none" strike="noStrike" cap="none" normalizeH="0" baseline="0" dirty="0" smtClean="0">
                          <a:ln>
                            <a:noFill/>
                          </a:ln>
                          <a:effectLst/>
                          <a:latin typeface="微软雅黑" pitchFamily="34" charset="-122"/>
                          <a:ea typeface="微软雅黑" pitchFamily="34" charset="-122"/>
                        </a:rPr>
                        <a:t>个会计年度维持不变</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1789" marR="81789" marT="41283" marB="41283"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其他因素</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对与香港上市的有关的人员配备提出了具体的要求 </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1789" marR="81789" marT="41283" marB="41283" horzOverflow="overflow"/>
                </a:tc>
              </a:tr>
            </a:tbl>
          </a:graphicData>
        </a:graphic>
      </p:graphicFrame>
      <p:sp>
        <p:nvSpPr>
          <p:cNvPr id="7"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200" dirty="0" smtClean="0">
                <a:latin typeface="微软雅黑" pitchFamily="34" charset="-122"/>
                <a:ea typeface="微软雅黑" pitchFamily="34" charset="-122"/>
              </a:rPr>
              <a:t>三、港股主板上市规则</a:t>
            </a:r>
            <a:endParaRPr lang="zh-CN" altLang="en-US" sz="32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2579" name="Group 3"/>
          <p:cNvGraphicFramePr>
            <a:graphicFrameLocks noGrp="1"/>
          </p:cNvGraphicFramePr>
          <p:nvPr/>
        </p:nvGraphicFramePr>
        <p:xfrm>
          <a:off x="539750" y="1412875"/>
          <a:ext cx="7848600" cy="4029677"/>
        </p:xfrm>
        <a:graphic>
          <a:graphicData uri="http://schemas.openxmlformats.org/drawingml/2006/table">
            <a:tbl>
              <a:tblPr firstRow="1" firstCol="1">
                <a:tableStyleId>{21E4AEA4-8DFA-4A89-87EB-49C32662AFE0}</a:tableStyleId>
              </a:tblPr>
              <a:tblGrid>
                <a:gridCol w="1655986"/>
                <a:gridCol w="2714064"/>
                <a:gridCol w="1740341"/>
                <a:gridCol w="1738209"/>
              </a:tblGrid>
              <a:tr h="313553">
                <a:tc rowSpan="2">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rPr>
                        <a:t>条件</a:t>
                      </a:r>
                      <a:endPar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endParaRPr>
                    </a:p>
                  </a:txBody>
                  <a:tcPr marL="83099" marR="83099" marT="40329" marB="40329" anchor="ctr" horzOverflow="overflow"/>
                </a:tc>
                <a:tc gridSpan="3">
                  <a:txBody>
                    <a:bodyPr/>
                    <a:lstStyle>
                      <a:lvl1pPr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0" marR="0" lvl="0" indent="0" algn="ctr" defTabSz="914400" rtl="0" eaLnBrk="1" fontAlgn="base" latinLnBrk="0" hangingPunct="1">
                        <a:lnSpc>
                          <a:spcPct val="100000"/>
                        </a:lnSpc>
                        <a:spcBef>
                          <a:spcPct val="40000"/>
                        </a:spcBef>
                        <a:spcAft>
                          <a:spcPct val="0"/>
                        </a:spcAft>
                        <a:buClrTx/>
                        <a:buSzTx/>
                        <a:buFontTx/>
                        <a:buNone/>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港股主板上市</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29" marB="40329" anchor="ctr" horzOverflow="overflow"/>
                </a:tc>
                <a:tc hMerge="1">
                  <a:tcPr/>
                </a:tc>
                <a:tc hMerge="1">
                  <a:tcPr/>
                </a:tc>
              </a:tr>
              <a:tr h="720000">
                <a:tc vMerge="1">
                  <a:tcPr/>
                </a:tc>
                <a:tc>
                  <a:txBody>
                    <a:bodyPr/>
                    <a:lstStyle>
                      <a:lvl1pPr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0" marR="0" lvl="0" indent="0" algn="ctr" defTabSz="914400" rtl="0" eaLnBrk="1" fontAlgn="base" latinLnBrk="0" hangingPunct="1">
                        <a:lnSpc>
                          <a:spcPct val="100000"/>
                        </a:lnSpc>
                        <a:spcBef>
                          <a:spcPct val="40000"/>
                        </a:spcBef>
                        <a:spcAft>
                          <a:spcPct val="0"/>
                        </a:spcAft>
                        <a:buClrTx/>
                        <a:buSzTx/>
                        <a:buFontTx/>
                        <a:buNone/>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盈利测试</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29" marB="40329" anchor="ctr" horzOverflow="overflow"/>
                </a:tc>
                <a:tc>
                  <a:txBody>
                    <a:bodyPr/>
                    <a:lstStyle>
                      <a:lvl1pPr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0" marR="0" lvl="0" indent="0" algn="ctr" defTabSz="914400" rtl="0" eaLnBrk="1" fontAlgn="base" latinLnBrk="0" hangingPunct="1">
                        <a:lnSpc>
                          <a:spcPct val="100000"/>
                        </a:lnSpc>
                        <a:spcBef>
                          <a:spcPct val="40000"/>
                        </a:spcBef>
                        <a:spcAft>
                          <a:spcPct val="0"/>
                        </a:spcAft>
                        <a:buClrTx/>
                        <a:buSzTx/>
                        <a:buFontTx/>
                        <a:buNone/>
                        <a:tabLst>
                          <a:tab pos="410845" algn="l"/>
                        </a:tabLst>
                      </a:pPr>
                      <a:r>
                        <a:rPr kumimoji="0" lang="zh-CN" altLang="en-US" sz="1100" u="none" strike="noStrike" cap="none" normalizeH="0" baseline="0" smtClean="0">
                          <a:ln>
                            <a:noFill/>
                          </a:ln>
                          <a:effectLst/>
                          <a:latin typeface="微软雅黑" pitchFamily="34" charset="-122"/>
                          <a:ea typeface="微软雅黑" pitchFamily="34" charset="-122"/>
                        </a:rPr>
                        <a:t>市值</a:t>
                      </a:r>
                      <a:r>
                        <a:rPr kumimoji="0" lang="en-US" altLang="zh-CN" sz="1100" u="none" strike="noStrike" cap="none" normalizeH="0" baseline="0" smtClean="0">
                          <a:ln>
                            <a:noFill/>
                          </a:ln>
                          <a:effectLst/>
                          <a:latin typeface="微软雅黑" pitchFamily="34" charset="-122"/>
                          <a:ea typeface="微软雅黑" pitchFamily="34" charset="-122"/>
                        </a:rPr>
                        <a:t>/</a:t>
                      </a:r>
                      <a:r>
                        <a:rPr kumimoji="0" lang="zh-CN" altLang="en-US" sz="1100" u="none" strike="noStrike" cap="none" normalizeH="0" baseline="0" smtClean="0">
                          <a:ln>
                            <a:noFill/>
                          </a:ln>
                          <a:effectLst/>
                          <a:latin typeface="微软雅黑" pitchFamily="34" charset="-122"/>
                          <a:ea typeface="微软雅黑" pitchFamily="34" charset="-122"/>
                        </a:rPr>
                        <a:t>收益</a:t>
                      </a:r>
                      <a:r>
                        <a:rPr kumimoji="0" lang="en-US" altLang="zh-CN" sz="1100" u="none" strike="noStrike" cap="none" normalizeH="0" baseline="0" smtClean="0">
                          <a:ln>
                            <a:noFill/>
                          </a:ln>
                          <a:effectLst/>
                          <a:latin typeface="微软雅黑" pitchFamily="34" charset="-122"/>
                          <a:ea typeface="微软雅黑" pitchFamily="34" charset="-122"/>
                        </a:rPr>
                        <a:t>/</a:t>
                      </a:r>
                      <a:r>
                        <a:rPr kumimoji="0" lang="zh-CN" altLang="en-US" sz="1100" u="none" strike="noStrike" cap="none" normalizeH="0" baseline="0" smtClean="0">
                          <a:ln>
                            <a:noFill/>
                          </a:ln>
                          <a:effectLst/>
                          <a:latin typeface="微软雅黑" pitchFamily="34" charset="-122"/>
                          <a:ea typeface="微软雅黑" pitchFamily="34" charset="-122"/>
                        </a:rPr>
                        <a:t>现金流量测试</a:t>
                      </a:r>
                      <a:endParaRPr kumimoji="0" lang="zh-CN" altLang="en-US" sz="1100" b="1" i="0" u="none" strike="noStrike" cap="none" normalizeH="0" baseline="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29" marB="40329" anchor="ctr" horzOverflow="overflow"/>
                </a:tc>
                <a:tc>
                  <a:txBody>
                    <a:bodyPr/>
                    <a:lstStyle>
                      <a:lvl1pPr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0" marR="0" lvl="0" indent="0" algn="ctr" defTabSz="914400" rtl="0" eaLnBrk="1" fontAlgn="base" latinLnBrk="0" hangingPunct="1">
                        <a:lnSpc>
                          <a:spcPct val="100000"/>
                        </a:lnSpc>
                        <a:spcBef>
                          <a:spcPct val="40000"/>
                        </a:spcBef>
                        <a:spcAft>
                          <a:spcPct val="0"/>
                        </a:spcAft>
                        <a:buClrTx/>
                        <a:buSzTx/>
                        <a:buFontTx/>
                        <a:buNone/>
                        <a:tabLst>
                          <a:tab pos="410845" algn="l"/>
                        </a:tabLst>
                      </a:pPr>
                      <a:r>
                        <a:rPr kumimoji="0" lang="zh-CN" altLang="en-US" sz="1100" u="none" strike="noStrike" cap="none" normalizeH="0" baseline="0" smtClean="0">
                          <a:ln>
                            <a:noFill/>
                          </a:ln>
                          <a:effectLst/>
                          <a:latin typeface="微软雅黑" pitchFamily="34" charset="-122"/>
                          <a:ea typeface="微软雅黑" pitchFamily="34" charset="-122"/>
                        </a:rPr>
                        <a:t>市值</a:t>
                      </a:r>
                      <a:r>
                        <a:rPr kumimoji="0" lang="en-US" altLang="zh-CN" sz="1100" u="none" strike="noStrike" cap="none" normalizeH="0" baseline="0" smtClean="0">
                          <a:ln>
                            <a:noFill/>
                          </a:ln>
                          <a:effectLst/>
                          <a:latin typeface="微软雅黑" pitchFamily="34" charset="-122"/>
                          <a:ea typeface="微软雅黑" pitchFamily="34" charset="-122"/>
                        </a:rPr>
                        <a:t>/</a:t>
                      </a:r>
                      <a:r>
                        <a:rPr kumimoji="0" lang="zh-CN" altLang="en-US" sz="1100" u="none" strike="noStrike" cap="none" normalizeH="0" baseline="0" smtClean="0">
                          <a:ln>
                            <a:noFill/>
                          </a:ln>
                          <a:effectLst/>
                          <a:latin typeface="微软雅黑" pitchFamily="34" charset="-122"/>
                          <a:ea typeface="微软雅黑" pitchFamily="34" charset="-122"/>
                        </a:rPr>
                        <a:t>收益测试</a:t>
                      </a:r>
                      <a:endParaRPr kumimoji="0" lang="zh-CN" altLang="en-US" sz="1100" b="1" i="0" u="none" strike="noStrike" cap="none" normalizeH="0" baseline="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29" marB="40329" anchor="ctr"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最低市值</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29" marB="40329"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上市市值至少为</a:t>
                      </a:r>
                      <a:r>
                        <a:rPr kumimoji="0" lang="en-US" altLang="zh-CN" sz="1100" u="none" strike="noStrike" cap="none" normalizeH="0" baseline="0" dirty="0" smtClean="0">
                          <a:ln>
                            <a:noFill/>
                          </a:ln>
                          <a:effectLst/>
                          <a:latin typeface="微软雅黑" pitchFamily="34" charset="-122"/>
                          <a:ea typeface="微软雅黑" pitchFamily="34" charset="-122"/>
                        </a:rPr>
                        <a:t>5</a:t>
                      </a:r>
                      <a:r>
                        <a:rPr kumimoji="0" lang="zh-CN" altLang="en-US" sz="1100" u="none" strike="noStrike" cap="none" normalizeH="0" baseline="0" dirty="0" smtClean="0">
                          <a:ln>
                            <a:noFill/>
                          </a:ln>
                          <a:effectLst/>
                          <a:latin typeface="微软雅黑" pitchFamily="34" charset="-122"/>
                          <a:ea typeface="微软雅黑" pitchFamily="34" charset="-122"/>
                        </a:rPr>
                        <a:t>亿港元</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81789" marR="81789" marT="41280" marB="41280"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上市市值至少为</a:t>
                      </a:r>
                      <a:r>
                        <a:rPr kumimoji="0" lang="en-US" altLang="zh-CN" sz="1100" u="none" strike="noStrike" cap="none" normalizeH="0" baseline="0" dirty="0" smtClean="0">
                          <a:ln>
                            <a:noFill/>
                          </a:ln>
                          <a:effectLst/>
                          <a:latin typeface="微软雅黑" pitchFamily="34" charset="-122"/>
                          <a:ea typeface="微软雅黑" pitchFamily="34" charset="-122"/>
                        </a:rPr>
                        <a:t>20</a:t>
                      </a:r>
                      <a:r>
                        <a:rPr kumimoji="0" lang="zh-CN" altLang="en-US" sz="1100" u="none" strike="noStrike" cap="none" normalizeH="0" baseline="0" dirty="0" smtClean="0">
                          <a:ln>
                            <a:noFill/>
                          </a:ln>
                          <a:effectLst/>
                          <a:latin typeface="微软雅黑" pitchFamily="34" charset="-122"/>
                          <a:ea typeface="微软雅黑" pitchFamily="34" charset="-122"/>
                        </a:rPr>
                        <a:t>亿港元</a:t>
                      </a:r>
                      <a:endParaRPr kumimoji="0" lang="zh-CN" altLang="en-US" sz="1100" u="none" strike="noStrike" cap="none" normalizeH="0" baseline="0" dirty="0" smtClean="0">
                        <a:ln>
                          <a:noFill/>
                        </a:ln>
                        <a:effectLst/>
                        <a:latin typeface="微软雅黑" pitchFamily="34" charset="-122"/>
                        <a:ea typeface="微软雅黑" pitchFamily="34" charset="-122"/>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endPar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81789" marR="81789" marT="41280" marB="41280"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smtClean="0">
                          <a:ln>
                            <a:noFill/>
                          </a:ln>
                          <a:effectLst/>
                          <a:latin typeface="微软雅黑" pitchFamily="34" charset="-122"/>
                          <a:ea typeface="微软雅黑" pitchFamily="34" charset="-122"/>
                        </a:rPr>
                        <a:t>上市时预期市值不得低于</a:t>
                      </a:r>
                      <a:r>
                        <a:rPr kumimoji="0" lang="en-US" altLang="zh-CN" sz="1100" u="none" strike="noStrike" cap="none" normalizeH="0" baseline="0" smtClean="0">
                          <a:ln>
                            <a:noFill/>
                          </a:ln>
                          <a:effectLst/>
                          <a:latin typeface="微软雅黑" pitchFamily="34" charset="-122"/>
                          <a:ea typeface="微软雅黑" pitchFamily="34" charset="-122"/>
                        </a:rPr>
                        <a:t>40</a:t>
                      </a:r>
                      <a:r>
                        <a:rPr kumimoji="0" lang="zh-CN" altLang="en-US" sz="1100" u="none" strike="noStrike" cap="none" normalizeH="0" baseline="0" smtClean="0">
                          <a:ln>
                            <a:noFill/>
                          </a:ln>
                          <a:effectLst/>
                          <a:latin typeface="微软雅黑" pitchFamily="34" charset="-122"/>
                          <a:ea typeface="微软雅黑" pitchFamily="34" charset="-122"/>
                        </a:rPr>
                        <a:t>亿港元</a:t>
                      </a:r>
                      <a:endParaRPr kumimoji="0" lang="zh-CN" altLang="en-US" sz="1100" b="0" i="0" u="none" strike="noStrike" cap="none" normalizeH="0" baseline="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81789" marR="81789" marT="41280" marB="41280"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业务收入</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29" marB="40329"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无具体规定</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81789" marR="81789" marT="41280" marB="41280"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最近一个经审计财政年度至少为</a:t>
                      </a:r>
                      <a:r>
                        <a:rPr kumimoji="0" lang="en-US" altLang="zh-CN" sz="1100" u="none" strike="noStrike" cap="none" normalizeH="0" baseline="0" dirty="0" smtClean="0">
                          <a:ln>
                            <a:noFill/>
                          </a:ln>
                          <a:effectLst/>
                          <a:latin typeface="微软雅黑" pitchFamily="34" charset="-122"/>
                          <a:ea typeface="微软雅黑" pitchFamily="34" charset="-122"/>
                        </a:rPr>
                        <a:t>5</a:t>
                      </a:r>
                      <a:r>
                        <a:rPr kumimoji="0" lang="zh-CN" altLang="en-US" sz="1100" u="none" strike="noStrike" cap="none" normalizeH="0" baseline="0" dirty="0" smtClean="0">
                          <a:ln>
                            <a:noFill/>
                          </a:ln>
                          <a:effectLst/>
                          <a:latin typeface="微软雅黑" pitchFamily="34" charset="-122"/>
                          <a:ea typeface="微软雅黑" pitchFamily="34" charset="-122"/>
                        </a:rPr>
                        <a:t>亿港元</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81789" marR="81789" marT="41280" marB="41280"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smtClean="0">
                          <a:ln>
                            <a:noFill/>
                          </a:ln>
                          <a:effectLst/>
                          <a:latin typeface="微软雅黑" pitchFamily="34" charset="-122"/>
                          <a:ea typeface="微软雅黑" pitchFamily="34" charset="-122"/>
                        </a:rPr>
                        <a:t>最近一个财政年度至少为</a:t>
                      </a:r>
                      <a:r>
                        <a:rPr kumimoji="0" lang="en-US" altLang="zh-CN" sz="1100" u="none" strike="noStrike" cap="none" normalizeH="0" baseline="0" smtClean="0">
                          <a:ln>
                            <a:noFill/>
                          </a:ln>
                          <a:effectLst/>
                          <a:latin typeface="微软雅黑" pitchFamily="34" charset="-122"/>
                          <a:ea typeface="微软雅黑" pitchFamily="34" charset="-122"/>
                        </a:rPr>
                        <a:t>5</a:t>
                      </a:r>
                      <a:r>
                        <a:rPr kumimoji="0" lang="zh-CN" altLang="en-US" sz="1100" u="none" strike="noStrike" cap="none" normalizeH="0" baseline="0" smtClean="0">
                          <a:ln>
                            <a:noFill/>
                          </a:ln>
                          <a:effectLst/>
                          <a:latin typeface="微软雅黑" pitchFamily="34" charset="-122"/>
                          <a:ea typeface="微软雅黑" pitchFamily="34" charset="-122"/>
                        </a:rPr>
                        <a:t>亿港元</a:t>
                      </a:r>
                      <a:endParaRPr kumimoji="0" lang="zh-CN" altLang="en-US" sz="1100" b="0" i="0" u="none" strike="noStrike" cap="none" normalizeH="0" baseline="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81789" marR="81789" marT="41280" marB="41280"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盈利要求</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29" marB="40329"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扣除非日常业务损益的净利润最近一年不低于</a:t>
                      </a:r>
                      <a:r>
                        <a:rPr kumimoji="0" lang="en-US" altLang="zh-CN" sz="1100" u="none" strike="noStrike" cap="none" normalizeH="0" baseline="0" dirty="0" smtClean="0">
                          <a:ln>
                            <a:noFill/>
                          </a:ln>
                          <a:effectLst/>
                          <a:latin typeface="微软雅黑" pitchFamily="34" charset="-122"/>
                          <a:ea typeface="微软雅黑" pitchFamily="34" charset="-122"/>
                        </a:rPr>
                        <a:t>2,000</a:t>
                      </a:r>
                      <a:r>
                        <a:rPr kumimoji="0" lang="zh-CN" altLang="en-US" sz="1100" u="none" strike="noStrike" cap="none" normalizeH="0" baseline="0" dirty="0" smtClean="0">
                          <a:ln>
                            <a:noFill/>
                          </a:ln>
                          <a:effectLst/>
                          <a:latin typeface="微软雅黑" pitchFamily="34" charset="-122"/>
                          <a:ea typeface="微软雅黑" pitchFamily="34" charset="-122"/>
                        </a:rPr>
                        <a:t>万港元，前两年累计额不低于</a:t>
                      </a:r>
                      <a:r>
                        <a:rPr kumimoji="0" lang="en-US" altLang="zh-CN" sz="1100" u="none" strike="noStrike" cap="none" normalizeH="0" baseline="0" dirty="0" smtClean="0">
                          <a:ln>
                            <a:noFill/>
                          </a:ln>
                          <a:effectLst/>
                          <a:latin typeface="微软雅黑" pitchFamily="34" charset="-122"/>
                          <a:ea typeface="微软雅黑" pitchFamily="34" charset="-122"/>
                        </a:rPr>
                        <a:t>3,000</a:t>
                      </a:r>
                      <a:r>
                        <a:rPr kumimoji="0" lang="zh-CN" altLang="en-US" sz="1100" u="none" strike="noStrike" cap="none" normalizeH="0" baseline="0" dirty="0" smtClean="0">
                          <a:ln>
                            <a:noFill/>
                          </a:ln>
                          <a:effectLst/>
                          <a:latin typeface="微软雅黑" pitchFamily="34" charset="-122"/>
                          <a:ea typeface="微软雅黑" pitchFamily="34" charset="-122"/>
                        </a:rPr>
                        <a:t>万港元</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81789" marR="81789" marT="41280" marB="41280"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ctr" defTabSz="914400" rtl="0" eaLnBrk="0" fontAlgn="base" latinLnBrk="0" hangingPunct="0">
                        <a:lnSpc>
                          <a:spcPct val="130000"/>
                        </a:lnSpc>
                        <a:spcBef>
                          <a:spcPct val="40000"/>
                        </a:spcBef>
                        <a:spcAft>
                          <a:spcPct val="0"/>
                        </a:spcAft>
                        <a:buClrTx/>
                        <a:buSzTx/>
                        <a:buFont typeface="Symbol" pitchFamily="18" charset="2"/>
                        <a:buNone/>
                        <a:tabLst>
                          <a:tab pos="410845" algn="l"/>
                        </a:tabLst>
                      </a:pPr>
                      <a:endParaRPr kumimoji="0" lang="en-US" altLang="zh-CN" sz="1100" u="none" strike="noStrike" cap="none" normalizeH="0" baseline="0" dirty="0" smtClean="0">
                        <a:ln>
                          <a:noFill/>
                        </a:ln>
                        <a:effectLst/>
                        <a:latin typeface="微软雅黑" pitchFamily="34" charset="-122"/>
                        <a:ea typeface="微软雅黑" pitchFamily="34" charset="-122"/>
                      </a:endParaRPr>
                    </a:p>
                    <a:p>
                      <a:pPr marL="88900" marR="0" lvl="0" indent="-88900" algn="ctr" defTabSz="914400" rtl="0" eaLnBrk="0" fontAlgn="base" latinLnBrk="0" hangingPunct="0">
                        <a:lnSpc>
                          <a:spcPct val="130000"/>
                        </a:lnSpc>
                        <a:spcBef>
                          <a:spcPct val="40000"/>
                        </a:spcBef>
                        <a:spcAft>
                          <a:spcPct val="0"/>
                        </a:spcAft>
                        <a:buClrTx/>
                        <a:buSzTx/>
                        <a:buFont typeface="Symbol" pitchFamily="18" charset="2"/>
                        <a:buNone/>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81789" marR="81789" marT="41280" marB="41280"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ctr" defTabSz="914400" rtl="0" eaLnBrk="0" fontAlgn="base" latinLnBrk="0" hangingPunct="0">
                        <a:lnSpc>
                          <a:spcPct val="130000"/>
                        </a:lnSpc>
                        <a:spcBef>
                          <a:spcPct val="40000"/>
                        </a:spcBef>
                        <a:spcAft>
                          <a:spcPct val="0"/>
                        </a:spcAft>
                        <a:buClrTx/>
                        <a:buSzTx/>
                        <a:buFont typeface="Symbol" pitchFamily="18" charset="2"/>
                        <a:buNone/>
                        <a:tabLst>
                          <a:tab pos="410845" algn="l"/>
                        </a:tabLst>
                      </a:pPr>
                      <a:endParaRPr kumimoji="0" lang="en-US" altLang="zh-CN" sz="1100" u="none" strike="noStrike" cap="none" normalizeH="0" baseline="0" smtClean="0">
                        <a:ln>
                          <a:noFill/>
                        </a:ln>
                        <a:effectLst/>
                        <a:latin typeface="微软雅黑" pitchFamily="34" charset="-122"/>
                        <a:ea typeface="微软雅黑" pitchFamily="34" charset="-122"/>
                      </a:endParaRPr>
                    </a:p>
                    <a:p>
                      <a:pPr marL="88900" marR="0" lvl="0" indent="-88900" algn="ctr" defTabSz="914400" rtl="0" eaLnBrk="0" fontAlgn="base" latinLnBrk="0" hangingPunct="0">
                        <a:lnSpc>
                          <a:spcPct val="130000"/>
                        </a:lnSpc>
                        <a:spcBef>
                          <a:spcPct val="40000"/>
                        </a:spcBef>
                        <a:spcAft>
                          <a:spcPct val="0"/>
                        </a:spcAft>
                        <a:buClrTx/>
                        <a:buSzTx/>
                        <a:buFont typeface="Symbol" pitchFamily="18" charset="2"/>
                        <a:buNone/>
                        <a:tabLst>
                          <a:tab pos="410845" algn="l"/>
                        </a:tabLst>
                      </a:pPr>
                      <a:r>
                        <a:rPr kumimoji="0" lang="zh-CN" altLang="en-US" sz="1100" u="none" strike="noStrike" cap="none" normalizeH="0" baseline="0" smtClean="0">
                          <a:ln>
                            <a:noFill/>
                          </a:ln>
                          <a:effectLst/>
                          <a:latin typeface="微软雅黑" pitchFamily="34" charset="-122"/>
                          <a:ea typeface="微软雅黑" pitchFamily="34" charset="-122"/>
                        </a:rPr>
                        <a:t>－</a:t>
                      </a:r>
                      <a:endParaRPr kumimoji="0" lang="zh-CN" altLang="en-US" sz="1100" b="0" i="0" u="none" strike="noStrike" cap="none" normalizeH="0" baseline="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81789" marR="81789" marT="41280" marB="41280"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现金流量</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29" marB="40329"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None/>
                        <a:tabLst>
                          <a:tab pos="410845" algn="l"/>
                        </a:tabLst>
                      </a:pPr>
                      <a:endParaRPr kumimoji="0" lang="en-US" altLang="zh-CN" sz="1100" u="none" strike="noStrike" cap="none" normalizeH="0" baseline="0" dirty="0" smtClean="0">
                        <a:ln>
                          <a:noFill/>
                        </a:ln>
                        <a:effectLst/>
                        <a:latin typeface="微软雅黑" pitchFamily="34" charset="-122"/>
                        <a:ea typeface="微软雅黑" pitchFamily="34" charset="-122"/>
                      </a:endParaRPr>
                    </a:p>
                    <a:p>
                      <a:pPr marL="88900" marR="0" lvl="0" indent="-88900" algn="ctr" defTabSz="914400" rtl="0" eaLnBrk="0" fontAlgn="base" latinLnBrk="0" hangingPunct="0">
                        <a:lnSpc>
                          <a:spcPct val="130000"/>
                        </a:lnSpc>
                        <a:spcBef>
                          <a:spcPct val="40000"/>
                        </a:spcBef>
                        <a:spcAft>
                          <a:spcPct val="0"/>
                        </a:spcAft>
                        <a:buClrTx/>
                        <a:buSzTx/>
                        <a:buFont typeface="Symbol" pitchFamily="18" charset="2"/>
                        <a:buNone/>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81789" marR="81789" marT="41280" marB="41280"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前</a:t>
                      </a:r>
                      <a:r>
                        <a:rPr kumimoji="0" lang="en-US" altLang="zh-CN" sz="1100" u="none" strike="noStrike" cap="none" normalizeH="0" baseline="0" dirty="0" smtClean="0">
                          <a:ln>
                            <a:noFill/>
                          </a:ln>
                          <a:effectLst/>
                          <a:latin typeface="微软雅黑" pitchFamily="34" charset="-122"/>
                          <a:ea typeface="微软雅黑" pitchFamily="34" charset="-122"/>
                        </a:rPr>
                        <a:t>3</a:t>
                      </a:r>
                      <a:r>
                        <a:rPr kumimoji="0" lang="zh-CN" altLang="en-US" sz="1100" u="none" strike="noStrike" cap="none" normalizeH="0" baseline="0" dirty="0" smtClean="0">
                          <a:ln>
                            <a:noFill/>
                          </a:ln>
                          <a:effectLst/>
                          <a:latin typeface="微软雅黑" pitchFamily="34" charset="-122"/>
                          <a:ea typeface="微软雅黑" pitchFamily="34" charset="-122"/>
                        </a:rPr>
                        <a:t>个财政年度来自营运业务的现金流入合计至少为</a:t>
                      </a:r>
                      <a:r>
                        <a:rPr kumimoji="0" lang="en-US" altLang="zh-CN" sz="1100" u="none" strike="noStrike" cap="none" normalizeH="0" baseline="0" dirty="0" smtClean="0">
                          <a:ln>
                            <a:noFill/>
                          </a:ln>
                          <a:effectLst/>
                          <a:latin typeface="微软雅黑" pitchFamily="34" charset="-122"/>
                          <a:ea typeface="微软雅黑" pitchFamily="34" charset="-122"/>
                        </a:rPr>
                        <a:t>1</a:t>
                      </a:r>
                      <a:r>
                        <a:rPr kumimoji="0" lang="zh-CN" altLang="en-US" sz="1100" u="none" strike="noStrike" cap="none" normalizeH="0" baseline="0" dirty="0" smtClean="0">
                          <a:ln>
                            <a:noFill/>
                          </a:ln>
                          <a:effectLst/>
                          <a:latin typeface="微软雅黑" pitchFamily="34" charset="-122"/>
                          <a:ea typeface="微软雅黑" pitchFamily="34" charset="-122"/>
                        </a:rPr>
                        <a:t>亿港元</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81789" marR="81789" marT="41280" marB="41280"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None/>
                        <a:tabLst>
                          <a:tab pos="410845" algn="l"/>
                        </a:tabLst>
                      </a:pPr>
                      <a:endParaRPr kumimoji="0" lang="en-US" altLang="zh-CN" sz="1100" u="none" strike="noStrike" cap="none" normalizeH="0" baseline="0" dirty="0" smtClean="0">
                        <a:ln>
                          <a:noFill/>
                        </a:ln>
                        <a:effectLst/>
                        <a:latin typeface="微软雅黑" pitchFamily="34" charset="-122"/>
                        <a:ea typeface="微软雅黑" pitchFamily="34" charset="-122"/>
                      </a:endParaRPr>
                    </a:p>
                    <a:p>
                      <a:pPr marL="88900" marR="0" lvl="0" indent="-88900" algn="ctr" defTabSz="914400" rtl="0" eaLnBrk="0" fontAlgn="base" latinLnBrk="0" hangingPunct="0">
                        <a:lnSpc>
                          <a:spcPct val="130000"/>
                        </a:lnSpc>
                        <a:spcBef>
                          <a:spcPct val="40000"/>
                        </a:spcBef>
                        <a:spcAft>
                          <a:spcPct val="0"/>
                        </a:spcAft>
                        <a:buClrTx/>
                        <a:buSzTx/>
                        <a:buFont typeface="Symbol" pitchFamily="18" charset="2"/>
                        <a:buNone/>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81789" marR="81789" marT="41280" marB="41280" horzOverflow="overflow"/>
                </a:tc>
              </a:tr>
            </a:tbl>
          </a:graphicData>
        </a:graphic>
      </p:graphicFrame>
      <p:sp>
        <p:nvSpPr>
          <p:cNvPr id="6"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200" dirty="0">
                <a:latin typeface="微软雅黑" pitchFamily="34" charset="-122"/>
                <a:ea typeface="微软雅黑" pitchFamily="34" charset="-122"/>
              </a:rPr>
              <a:t>三、</a:t>
            </a:r>
            <a:r>
              <a:rPr lang="zh-CN" altLang="en-US" sz="3200" dirty="0" smtClean="0">
                <a:latin typeface="微软雅黑" pitchFamily="34" charset="-122"/>
                <a:ea typeface="微软雅黑" pitchFamily="34" charset="-122"/>
              </a:rPr>
              <a:t>港股主板上市规则</a:t>
            </a:r>
            <a:endParaRPr lang="zh-CN" altLang="en-US" sz="32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4627" name="Group 3"/>
          <p:cNvGraphicFramePr>
            <a:graphicFrameLocks noGrp="1"/>
          </p:cNvGraphicFramePr>
          <p:nvPr/>
        </p:nvGraphicFramePr>
        <p:xfrm>
          <a:off x="513692" y="1412874"/>
          <a:ext cx="7874658" cy="4392614"/>
        </p:xfrm>
        <a:graphic>
          <a:graphicData uri="http://schemas.openxmlformats.org/drawingml/2006/table">
            <a:tbl>
              <a:tblPr firstRow="1" firstCol="1">
                <a:tableStyleId>{21E4AEA4-8DFA-4A89-87EB-49C32662AFE0}</a:tableStyleId>
              </a:tblPr>
              <a:tblGrid>
                <a:gridCol w="1694212"/>
                <a:gridCol w="6180446"/>
              </a:tblGrid>
              <a:tr h="644823">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u="none" strike="noStrike" kern="1200" cap="none" normalizeH="0" baseline="0" dirty="0" smtClean="0">
                          <a:ln>
                            <a:noFill/>
                          </a:ln>
                          <a:solidFill>
                            <a:schemeClr val="lt1"/>
                          </a:solidFill>
                          <a:effectLst/>
                          <a:latin typeface="微软雅黑" pitchFamily="34" charset="-122"/>
                          <a:ea typeface="微软雅黑" pitchFamily="34" charset="-122"/>
                          <a:cs typeface="+mn-cs"/>
                        </a:rPr>
                        <a:t>条件</a:t>
                      </a:r>
                      <a:endParaRPr kumimoji="0" lang="zh-CN" altLang="en-US" sz="1100" b="1" u="none" strike="noStrike" kern="1200" cap="none" normalizeH="0" baseline="0" dirty="0" smtClean="0">
                        <a:ln>
                          <a:noFill/>
                        </a:ln>
                        <a:solidFill>
                          <a:schemeClr val="lt1"/>
                        </a:solidFill>
                        <a:effectLst/>
                        <a:latin typeface="微软雅黑" pitchFamily="34" charset="-122"/>
                        <a:ea typeface="微软雅黑" pitchFamily="34" charset="-122"/>
                        <a:cs typeface="+mn-cs"/>
                      </a:endParaRPr>
                    </a:p>
                  </a:txBody>
                  <a:tcPr marL="83099" marR="83099" marT="40330" marB="40330" anchor="ctr" horzOverflow="overflow"/>
                </a:tc>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ctr"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effectLst/>
                          <a:latin typeface="微软雅黑" pitchFamily="34" charset="-122"/>
                          <a:ea typeface="微软雅黑" pitchFamily="34" charset="-122"/>
                        </a:rPr>
                        <a:t>港股主板上市</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r>
              <a:tr h="3747791">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effectLst/>
                          <a:latin typeface="微软雅黑" pitchFamily="34" charset="-122"/>
                          <a:ea typeface="微软雅黑" pitchFamily="34" charset="-122"/>
                        </a:rPr>
                        <a:t>公司治理</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18" marB="40318"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6267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626745" algn="l"/>
                        </a:tabLst>
                        <a:defRPr sz="1000">
                          <a:solidFill>
                            <a:schemeClr val="tx1"/>
                          </a:solidFill>
                          <a:latin typeface="Arial" panose="020B0604020202090204" pitchFamily="34" charset="0"/>
                          <a:ea typeface="楷体_GB2312" pitchFamily="49" charset="-122"/>
                        </a:defRPr>
                      </a:lvl2pPr>
                      <a:lvl3pPr algn="l">
                        <a:spcBef>
                          <a:spcPct val="20000"/>
                        </a:spcBef>
                        <a:tabLst>
                          <a:tab pos="626745" algn="l"/>
                        </a:tabLst>
                        <a:defRPr sz="2300">
                          <a:solidFill>
                            <a:schemeClr val="tx1"/>
                          </a:solidFill>
                          <a:latin typeface="Arial" panose="020B0604020202090204" pitchFamily="34" charset="0"/>
                          <a:ea typeface="宋体" charset="-122"/>
                        </a:defRPr>
                      </a:lvl3pPr>
                      <a:lvl4pPr algn="l">
                        <a:spcBef>
                          <a:spcPct val="20000"/>
                        </a:spcBef>
                        <a:tabLst>
                          <a:tab pos="626745" algn="l"/>
                        </a:tabLst>
                        <a:defRPr sz="2000">
                          <a:solidFill>
                            <a:schemeClr val="tx1"/>
                          </a:solidFill>
                          <a:latin typeface="Arial" panose="020B0604020202090204" pitchFamily="34" charset="0"/>
                          <a:ea typeface="宋体" charset="-122"/>
                        </a:defRPr>
                      </a:lvl4pPr>
                      <a:lvl5pPr algn="l">
                        <a:spcBef>
                          <a:spcPct val="20000"/>
                        </a:spcBef>
                        <a:tabLst>
                          <a:tab pos="6267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6267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6267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6267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626745" algn="l"/>
                        </a:tabLst>
                        <a:defRPr sz="2000">
                          <a:solidFill>
                            <a:schemeClr val="tx1"/>
                          </a:solidFill>
                          <a:latin typeface="Arial" panose="020B0604020202090204" pitchFamily="34" charset="0"/>
                          <a:ea typeface="宋体" charset="-122"/>
                        </a:defRPr>
                      </a:lvl9pPr>
                    </a:lstStyle>
                    <a:p>
                      <a:pPr marL="88900" marR="0" lvl="0" indent="-88900" algn="l" defTabSz="914400" rtl="0" eaLnBrk="1" fontAlgn="base" latinLnBrk="0" hangingPunct="1">
                        <a:lnSpc>
                          <a:spcPct val="100000"/>
                        </a:lnSpc>
                        <a:spcBef>
                          <a:spcPct val="40000"/>
                        </a:spcBef>
                        <a:spcAft>
                          <a:spcPct val="0"/>
                        </a:spcAft>
                        <a:buClrTx/>
                        <a:buSzTx/>
                        <a:buFont typeface="Symbol" pitchFamily="18" charset="2"/>
                        <a:buChar char=""/>
                        <a:tabLst>
                          <a:tab pos="626745" algn="l"/>
                        </a:tabLst>
                      </a:pPr>
                      <a:r>
                        <a:rPr kumimoji="0" lang="zh-CN" altLang="en-US" sz="1100" u="none" strike="noStrike" cap="none" normalizeH="0" baseline="0" dirty="0" smtClean="0">
                          <a:ln>
                            <a:noFill/>
                          </a:ln>
                          <a:effectLst/>
                          <a:latin typeface="微软雅黑" pitchFamily="34" charset="-122"/>
                          <a:ea typeface="微软雅黑" pitchFamily="34" charset="-122"/>
                        </a:rPr>
                        <a:t>对董事会要求</a:t>
                      </a:r>
                      <a:endParaRPr kumimoji="0" lang="zh-CN" altLang="en-US" sz="1100" u="none" strike="noStrike" cap="none" normalizeH="0" baseline="0" dirty="0" smtClean="0">
                        <a:ln>
                          <a:noFill/>
                        </a:ln>
                        <a:effectLst/>
                        <a:latin typeface="微软雅黑" pitchFamily="34" charset="-122"/>
                        <a:ea typeface="微软雅黑" pitchFamily="34" charset="-122"/>
                      </a:endParaRPr>
                    </a:p>
                    <a:p>
                      <a:pPr marL="457200" marR="0" lvl="1" indent="0" algn="l" defTabSz="914400" rtl="0" eaLnBrk="1" fontAlgn="base" latinLnBrk="0" hangingPunct="1">
                        <a:lnSpc>
                          <a:spcPct val="100000"/>
                        </a:lnSpc>
                        <a:spcBef>
                          <a:spcPct val="40000"/>
                        </a:spcBef>
                        <a:spcAft>
                          <a:spcPct val="0"/>
                        </a:spcAft>
                        <a:buClrTx/>
                        <a:buSzTx/>
                        <a:buFont typeface="Symbol" pitchFamily="18" charset="2"/>
                        <a:buChar char="-"/>
                        <a:tabLst>
                          <a:tab pos="626745" algn="l"/>
                        </a:tabLst>
                      </a:pPr>
                      <a:r>
                        <a:rPr kumimoji="0" lang="zh-CN" altLang="en-US" sz="1100" u="none" strike="noStrike" cap="none" normalizeH="0" baseline="0" dirty="0" smtClean="0">
                          <a:ln>
                            <a:noFill/>
                          </a:ln>
                          <a:effectLst/>
                          <a:latin typeface="微软雅黑" pitchFamily="34" charset="-122"/>
                          <a:ea typeface="微软雅黑" pitchFamily="34" charset="-122"/>
                        </a:rPr>
                        <a:t> 新修改的</a:t>
                      </a:r>
                      <a:r>
                        <a:rPr kumimoji="0" lang="en-US" altLang="zh-CN" sz="1100" u="none" strike="noStrike" cap="none" normalizeH="0" baseline="0" dirty="0" smtClean="0">
                          <a:ln>
                            <a:noFill/>
                          </a:ln>
                          <a:effectLst/>
                          <a:latin typeface="微软雅黑" pitchFamily="34" charset="-122"/>
                          <a:ea typeface="微软雅黑" pitchFamily="34" charset="-122"/>
                        </a:rPr>
                        <a:t>《</a:t>
                      </a:r>
                      <a:r>
                        <a:rPr kumimoji="0" lang="zh-CN" altLang="en-US" sz="1100" u="none" strike="noStrike" cap="none" normalizeH="0" baseline="0" dirty="0" smtClean="0">
                          <a:ln>
                            <a:noFill/>
                          </a:ln>
                          <a:effectLst/>
                          <a:latin typeface="微软雅黑" pitchFamily="34" charset="-122"/>
                          <a:ea typeface="微软雅黑" pitchFamily="34" charset="-122"/>
                        </a:rPr>
                        <a:t>上市规则</a:t>
                      </a:r>
                      <a:r>
                        <a:rPr kumimoji="0" lang="en-US" altLang="zh-CN" sz="1100" u="none" strike="noStrike" cap="none" normalizeH="0" baseline="0" dirty="0" smtClean="0">
                          <a:ln>
                            <a:noFill/>
                          </a:ln>
                          <a:effectLst/>
                          <a:latin typeface="微软雅黑" pitchFamily="34" charset="-122"/>
                          <a:ea typeface="微软雅黑" pitchFamily="34" charset="-122"/>
                        </a:rPr>
                        <a:t>》</a:t>
                      </a:r>
                      <a:r>
                        <a:rPr kumimoji="0" lang="zh-CN" altLang="en-US" sz="1100" u="none" strike="noStrike" cap="none" normalizeH="0" baseline="0" dirty="0" smtClean="0">
                          <a:ln>
                            <a:noFill/>
                          </a:ln>
                          <a:effectLst/>
                          <a:latin typeface="微软雅黑" pitchFamily="34" charset="-122"/>
                          <a:ea typeface="微软雅黑" pitchFamily="34" charset="-122"/>
                        </a:rPr>
                        <a:t>要求，上市发行人的 </a:t>
                      </a:r>
                      <a:br>
                        <a:rPr kumimoji="0" lang="zh-CN" altLang="en-US" sz="1100" u="none" strike="noStrike" cap="none" normalizeH="0" baseline="0" dirty="0" smtClean="0">
                          <a:ln>
                            <a:noFill/>
                          </a:ln>
                          <a:effectLst/>
                          <a:latin typeface="微软雅黑" pitchFamily="34" charset="-122"/>
                          <a:ea typeface="微软雅黑" pitchFamily="34" charset="-122"/>
                        </a:rPr>
                      </a:br>
                      <a:r>
                        <a:rPr kumimoji="0" lang="zh-CN" altLang="en-US" sz="1100" u="none" strike="noStrike" cap="none" normalizeH="0" baseline="0" dirty="0" smtClean="0">
                          <a:ln>
                            <a:noFill/>
                          </a:ln>
                          <a:effectLst/>
                          <a:latin typeface="微软雅黑" pitchFamily="34" charset="-122"/>
                          <a:ea typeface="微软雅黑" pitchFamily="34" charset="-122"/>
                        </a:rPr>
                        <a:t>   董事会需有至少</a:t>
                      </a:r>
                      <a:r>
                        <a:rPr kumimoji="0" lang="en-US" altLang="zh-CN" sz="1100" u="none" strike="noStrike" cap="none" normalizeH="0" baseline="0" dirty="0" smtClean="0">
                          <a:ln>
                            <a:noFill/>
                          </a:ln>
                          <a:effectLst/>
                          <a:latin typeface="微软雅黑" pitchFamily="34" charset="-122"/>
                          <a:ea typeface="微软雅黑" pitchFamily="34" charset="-122"/>
                        </a:rPr>
                        <a:t>3</a:t>
                      </a:r>
                      <a:r>
                        <a:rPr kumimoji="0" lang="zh-CN" altLang="en-US" sz="1100" u="none" strike="noStrike" cap="none" normalizeH="0" baseline="0" dirty="0" smtClean="0">
                          <a:ln>
                            <a:noFill/>
                          </a:ln>
                          <a:effectLst/>
                          <a:latin typeface="微软雅黑" pitchFamily="34" charset="-122"/>
                          <a:ea typeface="微软雅黑" pitchFamily="34" charset="-122"/>
                        </a:rPr>
                        <a:t>名独立非执行董事，占董事会人数不得少于</a:t>
                      </a:r>
                      <a:r>
                        <a:rPr kumimoji="0" lang="en-US" altLang="zh-CN" sz="1100" u="none" strike="noStrike" cap="none" normalizeH="0" baseline="0" dirty="0" smtClean="0">
                          <a:ln>
                            <a:noFill/>
                          </a:ln>
                          <a:effectLst/>
                          <a:latin typeface="微软雅黑" pitchFamily="34" charset="-122"/>
                          <a:ea typeface="微软雅黑" pitchFamily="34" charset="-122"/>
                        </a:rPr>
                        <a:t>1/3</a:t>
                      </a:r>
                      <a:r>
                        <a:rPr kumimoji="0" lang="zh-CN" altLang="en-US" sz="1100" u="none" strike="noStrike" cap="none" normalizeH="0" baseline="0" dirty="0" smtClean="0">
                          <a:ln>
                            <a:noFill/>
                          </a:ln>
                          <a:effectLst/>
                          <a:latin typeface="微软雅黑" pitchFamily="34" charset="-122"/>
                          <a:ea typeface="微软雅黑" pitchFamily="34" charset="-122"/>
                        </a:rPr>
                        <a:t>，其中至少</a:t>
                      </a:r>
                      <a:r>
                        <a:rPr kumimoji="0" lang="en-US" altLang="zh-CN" sz="1100" u="none" strike="noStrike" cap="none" normalizeH="0" baseline="0" dirty="0" smtClean="0">
                          <a:ln>
                            <a:noFill/>
                          </a:ln>
                          <a:effectLst/>
                          <a:latin typeface="微软雅黑" pitchFamily="34" charset="-122"/>
                          <a:ea typeface="微软雅黑" pitchFamily="34" charset="-122"/>
                        </a:rPr>
                        <a:t>1</a:t>
                      </a:r>
                      <a:r>
                        <a:rPr kumimoji="0" lang="zh-CN" altLang="en-US" sz="1100" u="none" strike="noStrike" cap="none" normalizeH="0" baseline="0" dirty="0" smtClean="0">
                          <a:ln>
                            <a:noFill/>
                          </a:ln>
                          <a:effectLst/>
                          <a:latin typeface="微软雅黑" pitchFamily="34" charset="-122"/>
                          <a:ea typeface="微软雅黑" pitchFamily="34" charset="-122"/>
                        </a:rPr>
                        <a:t>人为财务专家</a:t>
                      </a:r>
                      <a:endParaRPr kumimoji="0" lang="zh-CN" altLang="en-US" sz="1100" u="none" strike="noStrike" cap="none" normalizeH="0" baseline="0" dirty="0" smtClean="0">
                        <a:ln>
                          <a:noFill/>
                        </a:ln>
                        <a:effectLst/>
                        <a:latin typeface="微软雅黑" pitchFamily="34" charset="-122"/>
                        <a:ea typeface="微软雅黑" pitchFamily="34" charset="-122"/>
                      </a:endParaRPr>
                    </a:p>
                    <a:p>
                      <a:pPr marL="457200" marR="0" lvl="1" indent="0" algn="l" defTabSz="914400" rtl="0" eaLnBrk="1" fontAlgn="base" latinLnBrk="0" hangingPunct="1">
                        <a:lnSpc>
                          <a:spcPct val="100000"/>
                        </a:lnSpc>
                        <a:spcBef>
                          <a:spcPct val="40000"/>
                        </a:spcBef>
                        <a:spcAft>
                          <a:spcPct val="0"/>
                        </a:spcAft>
                        <a:buClrTx/>
                        <a:buSzTx/>
                        <a:buFont typeface="Symbol" pitchFamily="18" charset="2"/>
                        <a:buChar char="-"/>
                        <a:tabLst>
                          <a:tab pos="626745" algn="l"/>
                        </a:tabLst>
                      </a:pPr>
                      <a:r>
                        <a:rPr kumimoji="0" lang="zh-CN" altLang="en-US" sz="1100" u="none" strike="noStrike" cap="none" normalizeH="0" baseline="0" dirty="0" smtClean="0">
                          <a:ln>
                            <a:noFill/>
                          </a:ln>
                          <a:effectLst/>
                          <a:latin typeface="微软雅黑" pitchFamily="34" charset="-122"/>
                          <a:ea typeface="微软雅黑" pitchFamily="34" charset="-122"/>
                        </a:rPr>
                        <a:t> 至少</a:t>
                      </a:r>
                      <a:r>
                        <a:rPr kumimoji="0" lang="en-US" altLang="zh-CN" sz="1100" u="none" strike="noStrike" cap="none" normalizeH="0" baseline="0" dirty="0" smtClean="0">
                          <a:ln>
                            <a:noFill/>
                          </a:ln>
                          <a:effectLst/>
                          <a:latin typeface="微软雅黑" pitchFamily="34" charset="-122"/>
                          <a:ea typeface="微软雅黑" pitchFamily="34" charset="-122"/>
                        </a:rPr>
                        <a:t>2</a:t>
                      </a:r>
                      <a:r>
                        <a:rPr kumimoji="0" lang="zh-CN" altLang="en-US" sz="1100" u="none" strike="noStrike" cap="none" normalizeH="0" baseline="0" dirty="0" smtClean="0">
                          <a:ln>
                            <a:noFill/>
                          </a:ln>
                          <a:effectLst/>
                          <a:latin typeface="微软雅黑" pitchFamily="34" charset="-122"/>
                          <a:ea typeface="微软雅黑" pitchFamily="34" charset="-122"/>
                        </a:rPr>
                        <a:t>名执行董事应居住在香港（可申请豁免）</a:t>
                      </a:r>
                      <a:endParaRPr kumimoji="0" lang="zh-CN" altLang="en-US" sz="1100" u="none" strike="noStrike" cap="none" normalizeH="0" baseline="0" dirty="0" smtClean="0">
                        <a:ln>
                          <a:noFill/>
                        </a:ln>
                        <a:effectLst/>
                        <a:latin typeface="微软雅黑" pitchFamily="34" charset="-122"/>
                        <a:ea typeface="微软雅黑" pitchFamily="34" charset="-122"/>
                      </a:endParaRPr>
                    </a:p>
                    <a:p>
                      <a:pPr marL="88900" marR="0" lvl="0" indent="-88900" algn="l" defTabSz="914400" rtl="0" eaLnBrk="1" fontAlgn="base" latinLnBrk="0" hangingPunct="1">
                        <a:lnSpc>
                          <a:spcPct val="100000"/>
                        </a:lnSpc>
                        <a:spcBef>
                          <a:spcPct val="40000"/>
                        </a:spcBef>
                        <a:spcAft>
                          <a:spcPct val="0"/>
                        </a:spcAft>
                        <a:buClrTx/>
                        <a:buSzTx/>
                        <a:buFont typeface="Symbol" pitchFamily="18" charset="2"/>
                        <a:buChar char=""/>
                        <a:tabLst>
                          <a:tab pos="626745" algn="l"/>
                        </a:tabLst>
                      </a:pPr>
                      <a:r>
                        <a:rPr kumimoji="0" lang="zh-CN" altLang="en-US" sz="1100" u="none" strike="noStrike" cap="none" normalizeH="0" baseline="0" dirty="0" smtClean="0">
                          <a:ln>
                            <a:noFill/>
                          </a:ln>
                          <a:effectLst/>
                          <a:latin typeface="微软雅黑" pitchFamily="34" charset="-122"/>
                          <a:ea typeface="微软雅黑" pitchFamily="34" charset="-122"/>
                        </a:rPr>
                        <a:t>对高级管理层要求</a:t>
                      </a:r>
                      <a:endParaRPr kumimoji="0" lang="zh-CN" altLang="en-US" sz="1100" u="none" strike="noStrike" cap="none" normalizeH="0" baseline="0" dirty="0" smtClean="0">
                        <a:ln>
                          <a:noFill/>
                        </a:ln>
                        <a:effectLst/>
                        <a:latin typeface="微软雅黑" pitchFamily="34" charset="-122"/>
                        <a:ea typeface="微软雅黑" pitchFamily="34" charset="-122"/>
                      </a:endParaRPr>
                    </a:p>
                    <a:p>
                      <a:pPr marL="457200" marR="0" lvl="1" indent="0" algn="l" defTabSz="914400" rtl="0" eaLnBrk="1" fontAlgn="base" latinLnBrk="0" hangingPunct="1">
                        <a:lnSpc>
                          <a:spcPct val="100000"/>
                        </a:lnSpc>
                        <a:spcBef>
                          <a:spcPct val="40000"/>
                        </a:spcBef>
                        <a:spcAft>
                          <a:spcPct val="0"/>
                        </a:spcAft>
                        <a:buClrTx/>
                        <a:buSzTx/>
                        <a:buFont typeface="Symbol" pitchFamily="18" charset="2"/>
                        <a:buChar char="-"/>
                        <a:tabLst>
                          <a:tab pos="626745" algn="l"/>
                        </a:tabLst>
                      </a:pPr>
                      <a:r>
                        <a:rPr kumimoji="0" lang="zh-CN" altLang="en-US" sz="1100" u="none" strike="noStrike" cap="none" normalizeH="0" baseline="0" dirty="0" smtClean="0">
                          <a:ln>
                            <a:noFill/>
                          </a:ln>
                          <a:effectLst/>
                          <a:latin typeface="微软雅黑" pitchFamily="34" charset="-122"/>
                          <a:ea typeface="微软雅黑" pitchFamily="34" charset="-122"/>
                        </a:rPr>
                        <a:t> 由公司总经理、副总经理、财务负责人、技术负责人等组成，依中国</a:t>
                      </a:r>
                      <a:r>
                        <a:rPr kumimoji="0" lang="en-US" altLang="zh-CN" sz="1100" u="none" strike="noStrike" cap="none" normalizeH="0" baseline="0" dirty="0" smtClean="0">
                          <a:ln>
                            <a:noFill/>
                          </a:ln>
                          <a:effectLst/>
                          <a:latin typeface="微软雅黑" pitchFamily="34" charset="-122"/>
                          <a:ea typeface="微软雅黑" pitchFamily="34" charset="-122"/>
                        </a:rPr>
                        <a:t>《</a:t>
                      </a:r>
                      <a:r>
                        <a:rPr kumimoji="0" lang="zh-CN" altLang="en-US" sz="1100" u="none" strike="noStrike" cap="none" normalizeH="0" baseline="0" dirty="0" smtClean="0">
                          <a:ln>
                            <a:noFill/>
                          </a:ln>
                          <a:effectLst/>
                          <a:latin typeface="微软雅黑" pitchFamily="34" charset="-122"/>
                          <a:ea typeface="微软雅黑" pitchFamily="34" charset="-122"/>
                        </a:rPr>
                        <a:t>公司法</a:t>
                      </a:r>
                      <a:r>
                        <a:rPr kumimoji="0" lang="en-US" altLang="zh-CN" sz="1100" u="none" strike="noStrike" cap="none" normalizeH="0" baseline="0" dirty="0" smtClean="0">
                          <a:ln>
                            <a:noFill/>
                          </a:ln>
                          <a:effectLst/>
                          <a:latin typeface="微软雅黑" pitchFamily="34" charset="-122"/>
                          <a:ea typeface="微软雅黑" pitchFamily="34" charset="-122"/>
                        </a:rPr>
                        <a:t>》</a:t>
                      </a:r>
                      <a:r>
                        <a:rPr kumimoji="0" lang="zh-CN" altLang="en-US" sz="1100" u="none" strike="noStrike" cap="none" normalizeH="0" baseline="0" dirty="0" smtClean="0">
                          <a:ln>
                            <a:noFill/>
                          </a:ln>
                          <a:effectLst/>
                          <a:latin typeface="微软雅黑" pitchFamily="34" charset="-122"/>
                          <a:ea typeface="微软雅黑" pitchFamily="34" charset="-122"/>
                        </a:rPr>
                        <a:t>及其他</a:t>
                      </a:r>
                      <a:br>
                        <a:rPr kumimoji="0" lang="zh-CN" altLang="en-US" sz="1100" u="none" strike="noStrike" cap="none" normalizeH="0" baseline="0" dirty="0" smtClean="0">
                          <a:ln>
                            <a:noFill/>
                          </a:ln>
                          <a:effectLst/>
                          <a:latin typeface="微软雅黑" pitchFamily="34" charset="-122"/>
                          <a:ea typeface="微软雅黑" pitchFamily="34" charset="-122"/>
                        </a:rPr>
                      </a:br>
                      <a:r>
                        <a:rPr kumimoji="0" lang="zh-CN" altLang="en-US" sz="1100" u="none" strike="noStrike" cap="none" normalizeH="0" baseline="0" dirty="0" smtClean="0">
                          <a:ln>
                            <a:noFill/>
                          </a:ln>
                          <a:effectLst/>
                          <a:latin typeface="微软雅黑" pitchFamily="34" charset="-122"/>
                          <a:ea typeface="微软雅黑" pitchFamily="34" charset="-122"/>
                        </a:rPr>
                        <a:t>   有关法律法规建立</a:t>
                      </a:r>
                      <a:endParaRPr kumimoji="0" lang="zh-CN" altLang="en-US" sz="1100" u="none" strike="noStrike" cap="none" normalizeH="0" baseline="0" dirty="0" smtClean="0">
                        <a:ln>
                          <a:noFill/>
                        </a:ln>
                        <a:effectLst/>
                        <a:latin typeface="微软雅黑" pitchFamily="34" charset="-122"/>
                        <a:ea typeface="微软雅黑" pitchFamily="34" charset="-122"/>
                      </a:endParaRPr>
                    </a:p>
                    <a:p>
                      <a:pPr marL="457200" marR="0" lvl="1" indent="0" algn="l" defTabSz="914400" rtl="0" eaLnBrk="1" fontAlgn="base" latinLnBrk="0" hangingPunct="1">
                        <a:lnSpc>
                          <a:spcPct val="100000"/>
                        </a:lnSpc>
                        <a:spcBef>
                          <a:spcPct val="40000"/>
                        </a:spcBef>
                        <a:spcAft>
                          <a:spcPct val="0"/>
                        </a:spcAft>
                        <a:buClrTx/>
                        <a:buSzTx/>
                        <a:buFont typeface="Symbol" pitchFamily="18" charset="2"/>
                        <a:buChar char="-"/>
                        <a:tabLst>
                          <a:tab pos="626745" algn="l"/>
                        </a:tabLst>
                      </a:pPr>
                      <a:r>
                        <a:rPr kumimoji="0" lang="zh-CN" altLang="en-US" sz="1100" u="none" strike="noStrike" cap="none" normalizeH="0" baseline="0" dirty="0" smtClean="0">
                          <a:ln>
                            <a:noFill/>
                          </a:ln>
                          <a:effectLst/>
                          <a:latin typeface="微软雅黑" pitchFamily="34" charset="-122"/>
                          <a:ea typeface="微软雅黑" pitchFamily="34" charset="-122"/>
                        </a:rPr>
                        <a:t> 建立独立的财务核算体系，能够独立作出财务决策，具有规范的财务会计制度和对分公</a:t>
                      </a:r>
                      <a:br>
                        <a:rPr kumimoji="0" lang="zh-CN" altLang="en-US" sz="1100" u="none" strike="noStrike" cap="none" normalizeH="0" baseline="0" dirty="0" smtClean="0">
                          <a:ln>
                            <a:noFill/>
                          </a:ln>
                          <a:effectLst/>
                          <a:latin typeface="微软雅黑" pitchFamily="34" charset="-122"/>
                          <a:ea typeface="微软雅黑" pitchFamily="34" charset="-122"/>
                        </a:rPr>
                      </a:br>
                      <a:r>
                        <a:rPr kumimoji="0" lang="zh-CN" altLang="en-US" sz="1100" u="none" strike="noStrike" cap="none" normalizeH="0" baseline="0" dirty="0" smtClean="0">
                          <a:ln>
                            <a:noFill/>
                          </a:ln>
                          <a:effectLst/>
                          <a:latin typeface="微软雅黑" pitchFamily="34" charset="-122"/>
                          <a:ea typeface="微软雅黑" pitchFamily="34" charset="-122"/>
                        </a:rPr>
                        <a:t>   司、子公司的财务管理制度</a:t>
                      </a:r>
                      <a:endParaRPr kumimoji="0" lang="zh-CN" altLang="en-US" sz="1100" u="none" strike="noStrike" cap="none" normalizeH="0" baseline="0" dirty="0" smtClean="0">
                        <a:ln>
                          <a:noFill/>
                        </a:ln>
                        <a:effectLst/>
                        <a:latin typeface="微软雅黑" pitchFamily="34" charset="-122"/>
                        <a:ea typeface="微软雅黑" pitchFamily="34" charset="-122"/>
                      </a:endParaRPr>
                    </a:p>
                    <a:p>
                      <a:pPr marL="457200" marR="0" lvl="1" indent="0" algn="l" defTabSz="914400" rtl="0" eaLnBrk="1" fontAlgn="base" latinLnBrk="0" hangingPunct="1">
                        <a:lnSpc>
                          <a:spcPct val="100000"/>
                        </a:lnSpc>
                        <a:spcBef>
                          <a:spcPct val="40000"/>
                        </a:spcBef>
                        <a:spcAft>
                          <a:spcPct val="0"/>
                        </a:spcAft>
                        <a:buClrTx/>
                        <a:buSzTx/>
                        <a:buFont typeface="Symbol" pitchFamily="18" charset="2"/>
                        <a:buChar char="-"/>
                        <a:tabLst>
                          <a:tab pos="626745" algn="l"/>
                        </a:tabLst>
                      </a:pPr>
                      <a:r>
                        <a:rPr kumimoji="0" lang="zh-CN" altLang="en-US" sz="1100" u="none" strike="noStrike" cap="none" normalizeH="0" baseline="0" dirty="0" smtClean="0">
                          <a:ln>
                            <a:noFill/>
                          </a:ln>
                          <a:effectLst/>
                          <a:latin typeface="微软雅黑" pitchFamily="34" charset="-122"/>
                          <a:ea typeface="微软雅黑" pitchFamily="34" charset="-122"/>
                        </a:rPr>
                        <a:t> 不得与控股股东、实际控制人及其控制的其 他企业共用银行账户</a:t>
                      </a:r>
                      <a:endParaRPr kumimoji="0" lang="zh-CN" altLang="en-US" sz="1100" u="none" strike="noStrike" cap="none" normalizeH="0" baseline="0" dirty="0" smtClean="0">
                        <a:ln>
                          <a:noFill/>
                        </a:ln>
                        <a:effectLst/>
                        <a:latin typeface="微软雅黑" pitchFamily="34" charset="-122"/>
                        <a:ea typeface="微软雅黑" pitchFamily="34" charset="-122"/>
                      </a:endParaRPr>
                    </a:p>
                    <a:p>
                      <a:pPr marL="88900" marR="0" lvl="0" indent="-88900" algn="l" defTabSz="914400" rtl="0" eaLnBrk="1" fontAlgn="base" latinLnBrk="0" hangingPunct="1">
                        <a:lnSpc>
                          <a:spcPct val="100000"/>
                        </a:lnSpc>
                        <a:spcBef>
                          <a:spcPct val="40000"/>
                        </a:spcBef>
                        <a:spcAft>
                          <a:spcPct val="0"/>
                        </a:spcAft>
                        <a:buClrTx/>
                        <a:buSzTx/>
                        <a:buFont typeface="Symbol" pitchFamily="18" charset="2"/>
                        <a:buChar char=""/>
                        <a:tabLst>
                          <a:tab pos="626745" algn="l"/>
                        </a:tabLst>
                      </a:pPr>
                      <a:r>
                        <a:rPr kumimoji="0" lang="zh-CN" altLang="en-US" sz="1100" u="none" strike="noStrike" cap="none" normalizeH="0" baseline="0" dirty="0" smtClean="0">
                          <a:ln>
                            <a:noFill/>
                          </a:ln>
                          <a:effectLst/>
                          <a:latin typeface="微软雅黑" pitchFamily="34" charset="-122"/>
                          <a:ea typeface="微软雅黑" pitchFamily="34" charset="-122"/>
                        </a:rPr>
                        <a:t>对董事会秘书</a:t>
                      </a:r>
                      <a:r>
                        <a:rPr kumimoji="0" lang="en-US" altLang="zh-CN" sz="1100" u="none" strike="noStrike" cap="none" normalizeH="0" baseline="0" dirty="0" smtClean="0">
                          <a:ln>
                            <a:noFill/>
                          </a:ln>
                          <a:effectLst/>
                          <a:latin typeface="微软雅黑" pitchFamily="34" charset="-122"/>
                          <a:ea typeface="微软雅黑" pitchFamily="34" charset="-122"/>
                        </a:rPr>
                        <a:t>/</a:t>
                      </a:r>
                      <a:r>
                        <a:rPr kumimoji="0" lang="zh-CN" altLang="en-US" sz="1100" u="none" strike="noStrike" cap="none" normalizeH="0" baseline="0" dirty="0" smtClean="0">
                          <a:ln>
                            <a:noFill/>
                          </a:ln>
                          <a:effectLst/>
                          <a:latin typeface="微软雅黑" pitchFamily="34" charset="-122"/>
                          <a:ea typeface="微软雅黑" pitchFamily="34" charset="-122"/>
                        </a:rPr>
                        <a:t>公司秘书要求</a:t>
                      </a:r>
                      <a:endParaRPr kumimoji="0" lang="zh-CN" altLang="en-US" sz="1100" u="none" strike="noStrike" cap="none" normalizeH="0" baseline="0" dirty="0" smtClean="0">
                        <a:ln>
                          <a:noFill/>
                        </a:ln>
                        <a:effectLst/>
                        <a:latin typeface="微软雅黑" pitchFamily="34" charset="-122"/>
                        <a:ea typeface="微软雅黑" pitchFamily="34" charset="-122"/>
                      </a:endParaRPr>
                    </a:p>
                    <a:p>
                      <a:pPr marL="457200" marR="0" lvl="1" indent="0" algn="l" defTabSz="914400" rtl="0" eaLnBrk="1" fontAlgn="base" latinLnBrk="0" hangingPunct="1">
                        <a:lnSpc>
                          <a:spcPct val="100000"/>
                        </a:lnSpc>
                        <a:spcBef>
                          <a:spcPct val="40000"/>
                        </a:spcBef>
                        <a:spcAft>
                          <a:spcPct val="0"/>
                        </a:spcAft>
                        <a:buClrTx/>
                        <a:buSzTx/>
                        <a:buFont typeface="Symbol" pitchFamily="18" charset="2"/>
                        <a:buChar char="-"/>
                        <a:tabLst>
                          <a:tab pos="626745" algn="l"/>
                        </a:tabLst>
                      </a:pPr>
                      <a:r>
                        <a:rPr kumimoji="0" lang="zh-CN" altLang="en-US" sz="1100" u="none" strike="noStrike" cap="none" normalizeH="0" baseline="0" dirty="0" smtClean="0">
                          <a:ln>
                            <a:noFill/>
                          </a:ln>
                          <a:effectLst/>
                          <a:latin typeface="微软雅黑" pitchFamily="34" charset="-122"/>
                          <a:ea typeface="微软雅黑" pitchFamily="34" charset="-122"/>
                        </a:rPr>
                        <a:t> 上市公司应依香港</a:t>
                      </a:r>
                      <a:r>
                        <a:rPr kumimoji="0" lang="en-US" altLang="zh-CN" sz="1100" u="none" strike="noStrike" cap="none" normalizeH="0" baseline="0" dirty="0" smtClean="0">
                          <a:ln>
                            <a:noFill/>
                          </a:ln>
                          <a:effectLst/>
                          <a:latin typeface="微软雅黑" pitchFamily="34" charset="-122"/>
                          <a:ea typeface="微软雅黑" pitchFamily="34" charset="-122"/>
                        </a:rPr>
                        <a:t>《</a:t>
                      </a:r>
                      <a:r>
                        <a:rPr kumimoji="0" lang="zh-CN" altLang="en-US" sz="1100" u="none" strike="noStrike" cap="none" normalizeH="0" baseline="0" dirty="0" smtClean="0">
                          <a:ln>
                            <a:noFill/>
                          </a:ln>
                          <a:effectLst/>
                          <a:latin typeface="微软雅黑" pitchFamily="34" charset="-122"/>
                          <a:ea typeface="微软雅黑" pitchFamily="34" charset="-122"/>
                        </a:rPr>
                        <a:t>上市规则</a:t>
                      </a:r>
                      <a:r>
                        <a:rPr kumimoji="0" lang="en-US" altLang="zh-CN" sz="1100" u="none" strike="noStrike" cap="none" normalizeH="0" baseline="0" dirty="0" smtClean="0">
                          <a:ln>
                            <a:noFill/>
                          </a:ln>
                          <a:effectLst/>
                          <a:latin typeface="微软雅黑" pitchFamily="34" charset="-122"/>
                          <a:ea typeface="微软雅黑" pitchFamily="34" charset="-122"/>
                        </a:rPr>
                        <a:t>》</a:t>
                      </a:r>
                      <a:r>
                        <a:rPr kumimoji="0" lang="zh-CN" altLang="en-US" sz="1100" u="none" strike="noStrike" cap="none" normalizeH="0" baseline="0" dirty="0" smtClean="0">
                          <a:ln>
                            <a:noFill/>
                          </a:ln>
                          <a:effectLst/>
                          <a:latin typeface="微软雅黑" pitchFamily="34" charset="-122"/>
                          <a:ea typeface="微软雅黑" pitchFamily="34" charset="-122"/>
                        </a:rPr>
                        <a:t>的要求设立</a:t>
                      </a:r>
                      <a:r>
                        <a:rPr kumimoji="0" lang="en-US" altLang="zh-CN" sz="1100" u="none" strike="noStrike" cap="none" normalizeH="0" baseline="0" dirty="0" smtClean="0">
                          <a:ln>
                            <a:noFill/>
                          </a:ln>
                          <a:effectLst/>
                          <a:latin typeface="微软雅黑" pitchFamily="34" charset="-122"/>
                          <a:ea typeface="微软雅黑" pitchFamily="34" charset="-122"/>
                        </a:rPr>
                        <a:t>1</a:t>
                      </a:r>
                      <a:r>
                        <a:rPr kumimoji="0" lang="zh-CN" altLang="en-US" sz="1100" u="none" strike="noStrike" cap="none" normalizeH="0" baseline="0" dirty="0" smtClean="0">
                          <a:ln>
                            <a:noFill/>
                          </a:ln>
                          <a:effectLst/>
                          <a:latin typeface="微软雅黑" pitchFamily="34" charset="-122"/>
                          <a:ea typeface="微软雅黑" pitchFamily="34" charset="-122"/>
                        </a:rPr>
                        <a:t>名公司秘书。对于</a:t>
                      </a:r>
                      <a:r>
                        <a:rPr kumimoji="0" lang="en-US" altLang="zh-CN" sz="1100" u="none" strike="noStrike" cap="none" normalizeH="0" baseline="0" dirty="0" smtClean="0">
                          <a:ln>
                            <a:noFill/>
                          </a:ln>
                          <a:effectLst/>
                          <a:latin typeface="微软雅黑" pitchFamily="34" charset="-122"/>
                          <a:ea typeface="微软雅黑" pitchFamily="34" charset="-122"/>
                        </a:rPr>
                        <a:t>H</a:t>
                      </a:r>
                      <a:r>
                        <a:rPr kumimoji="0" lang="zh-CN" altLang="en-US" sz="1100" u="none" strike="noStrike" cap="none" normalizeH="0" baseline="0" dirty="0" smtClean="0">
                          <a:ln>
                            <a:noFill/>
                          </a:ln>
                          <a:effectLst/>
                          <a:latin typeface="微软雅黑" pitchFamily="34" charset="-122"/>
                          <a:ea typeface="微软雅黑" pitchFamily="34" charset="-122"/>
                        </a:rPr>
                        <a:t>股发行人，该公司秘</a:t>
                      </a:r>
                      <a:br>
                        <a:rPr kumimoji="0" lang="zh-CN" altLang="en-US" sz="1100" u="none" strike="noStrike" cap="none" normalizeH="0" baseline="0" dirty="0" smtClean="0">
                          <a:ln>
                            <a:noFill/>
                          </a:ln>
                          <a:effectLst/>
                          <a:latin typeface="微软雅黑" pitchFamily="34" charset="-122"/>
                          <a:ea typeface="微软雅黑" pitchFamily="34" charset="-122"/>
                        </a:rPr>
                      </a:br>
                      <a:r>
                        <a:rPr kumimoji="0" lang="zh-CN" altLang="en-US" sz="1100" u="none" strike="noStrike" cap="none" normalizeH="0" baseline="0" dirty="0" smtClean="0">
                          <a:ln>
                            <a:noFill/>
                          </a:ln>
                          <a:effectLst/>
                          <a:latin typeface="微软雅黑" pitchFamily="34" charset="-122"/>
                          <a:ea typeface="微软雅黑" pitchFamily="34" charset="-122"/>
                        </a:rPr>
                        <a:t>   书可以不必是香港居民，但必须拥有履行公司秘书职责所需的知识及经验，并且属于香</a:t>
                      </a:r>
                      <a:br>
                        <a:rPr kumimoji="0" lang="zh-CN" altLang="en-US" sz="1100" u="none" strike="noStrike" cap="none" normalizeH="0" baseline="0" dirty="0" smtClean="0">
                          <a:ln>
                            <a:noFill/>
                          </a:ln>
                          <a:effectLst/>
                          <a:latin typeface="微软雅黑" pitchFamily="34" charset="-122"/>
                          <a:ea typeface="微软雅黑" pitchFamily="34" charset="-122"/>
                        </a:rPr>
                      </a:br>
                      <a:r>
                        <a:rPr kumimoji="0" lang="zh-CN" altLang="en-US" sz="1100" u="none" strike="noStrike" cap="none" normalizeH="0" baseline="0" dirty="0" smtClean="0">
                          <a:ln>
                            <a:noFill/>
                          </a:ln>
                          <a:effectLst/>
                          <a:latin typeface="微软雅黑" pitchFamily="34" charset="-122"/>
                          <a:ea typeface="微软雅黑" pitchFamily="34" charset="-122"/>
                        </a:rPr>
                        <a:t>   港公司秘书公会会员、律师或大律师或专业会计师；或联交所认为在学术或专业资格或</a:t>
                      </a:r>
                      <a:br>
                        <a:rPr kumimoji="0" lang="zh-CN" altLang="en-US" sz="1100" u="none" strike="noStrike" cap="none" normalizeH="0" baseline="0" dirty="0" smtClean="0">
                          <a:ln>
                            <a:noFill/>
                          </a:ln>
                          <a:effectLst/>
                          <a:latin typeface="微软雅黑" pitchFamily="34" charset="-122"/>
                          <a:ea typeface="微软雅黑" pitchFamily="34" charset="-122"/>
                        </a:rPr>
                      </a:br>
                      <a:r>
                        <a:rPr kumimoji="0" lang="zh-CN" altLang="en-US" sz="1100" u="none" strike="noStrike" cap="none" normalizeH="0" baseline="0" dirty="0" smtClean="0">
                          <a:ln>
                            <a:noFill/>
                          </a:ln>
                          <a:effectLst/>
                          <a:latin typeface="微软雅黑" pitchFamily="34" charset="-122"/>
                          <a:ea typeface="微软雅黑" pitchFamily="34" charset="-122"/>
                        </a:rPr>
                        <a:t>   有关经验方面，足以履行该职务的人士</a:t>
                      </a:r>
                      <a:endParaRPr kumimoji="0" lang="zh-CN" altLang="en-US" sz="1100" u="none" strike="noStrike" cap="none" normalizeH="0" baseline="0" dirty="0" smtClean="0">
                        <a:ln>
                          <a:noFill/>
                        </a:ln>
                        <a:effectLst/>
                        <a:latin typeface="微软雅黑" pitchFamily="34" charset="-122"/>
                        <a:ea typeface="微软雅黑" pitchFamily="34" charset="-122"/>
                      </a:endParaRPr>
                    </a:p>
                    <a:p>
                      <a:pPr marL="457200" marR="0" lvl="1" indent="0" algn="l" defTabSz="914400" rtl="0" eaLnBrk="1" fontAlgn="base" latinLnBrk="0" hangingPunct="1">
                        <a:lnSpc>
                          <a:spcPct val="100000"/>
                        </a:lnSpc>
                        <a:spcBef>
                          <a:spcPct val="40000"/>
                        </a:spcBef>
                        <a:spcAft>
                          <a:spcPct val="0"/>
                        </a:spcAft>
                        <a:buClrTx/>
                        <a:buSzTx/>
                        <a:buFont typeface="Symbol" pitchFamily="18" charset="2"/>
                        <a:buChar char="-"/>
                        <a:tabLst>
                          <a:tab pos="626745" algn="l"/>
                        </a:tabLst>
                      </a:pPr>
                      <a:r>
                        <a:rPr kumimoji="0" lang="zh-CN" altLang="en-US" sz="1100" u="none" strike="noStrike" cap="none" normalizeH="0" baseline="0" dirty="0" smtClean="0">
                          <a:ln>
                            <a:noFill/>
                          </a:ln>
                          <a:effectLst/>
                          <a:latin typeface="微软雅黑" pitchFamily="34" charset="-122"/>
                          <a:ea typeface="微软雅黑" pitchFamily="34" charset="-122"/>
                        </a:rPr>
                        <a:t> 公司秘书可以聘用兼职工作人员</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1789" marR="81789" marT="41269" marB="41269" horzOverflow="overflow"/>
                </a:tc>
              </a:tr>
            </a:tbl>
          </a:graphicData>
        </a:graphic>
      </p:graphicFrame>
      <p:sp>
        <p:nvSpPr>
          <p:cNvPr id="6"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200" dirty="0" smtClean="0">
                <a:latin typeface="微软雅黑" pitchFamily="34" charset="-122"/>
                <a:ea typeface="微软雅黑" pitchFamily="34" charset="-122"/>
              </a:rPr>
              <a:t>三、港股主板上市规则</a:t>
            </a:r>
            <a:endParaRPr lang="zh-CN" altLang="en-US" sz="32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6675" name="Group 3"/>
          <p:cNvGraphicFramePr>
            <a:graphicFrameLocks noGrp="1"/>
          </p:cNvGraphicFramePr>
          <p:nvPr/>
        </p:nvGraphicFramePr>
        <p:xfrm>
          <a:off x="539750" y="1412875"/>
          <a:ext cx="7848600" cy="4574190"/>
        </p:xfrm>
        <a:graphic>
          <a:graphicData uri="http://schemas.openxmlformats.org/drawingml/2006/table">
            <a:tbl>
              <a:tblPr firstRow="1" firstCol="1">
                <a:tableStyleId>{21E4AEA4-8DFA-4A89-87EB-49C32662AFE0}</a:tableStyleId>
              </a:tblPr>
              <a:tblGrid>
                <a:gridCol w="1688606"/>
                <a:gridCol w="6159994"/>
              </a:tblGrid>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rPr>
                        <a:t>条件</a:t>
                      </a:r>
                      <a:endPar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endParaRPr>
                    </a:p>
                  </a:txBody>
                  <a:tcPr marL="83099" marR="83099" marT="40330" marB="40330" anchor="ctr" horzOverflow="overflow"/>
                </a:tc>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ctr"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effectLst/>
                          <a:latin typeface="微软雅黑" pitchFamily="34" charset="-122"/>
                          <a:ea typeface="微软雅黑" pitchFamily="34" charset="-122"/>
                        </a:rPr>
                        <a:t>港股主板上市</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同业竞争</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000" u="none" strike="noStrike" cap="none" normalizeH="0" baseline="0" dirty="0" smtClean="0">
                          <a:ln>
                            <a:noFill/>
                          </a:ln>
                          <a:effectLst/>
                          <a:latin typeface="微软雅黑" pitchFamily="34" charset="-122"/>
                          <a:ea typeface="微软雅黑" pitchFamily="34" charset="-122"/>
                        </a:rPr>
                        <a:t>披露除外业务（竞争业务）不纳入的理由、具体情况，发行人业务独立性，以及除外业务将来是否纳入发行人 </a:t>
                      </a:r>
                      <a:endParaRPr kumimoji="0" lang="zh-CN" altLang="en-US" sz="10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最低公众</a:t>
                      </a:r>
                      <a:endPar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endParaRPr>
                    </a:p>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持股数量</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1" fontAlgn="base" latinLnBrk="0" hangingPunct="1">
                        <a:lnSpc>
                          <a:spcPct val="130000"/>
                        </a:lnSpc>
                        <a:spcBef>
                          <a:spcPct val="40000"/>
                        </a:spcBef>
                        <a:spcAft>
                          <a:spcPct val="0"/>
                        </a:spcAft>
                        <a:buClrTx/>
                        <a:buSzTx/>
                        <a:buFont typeface="Symbol" pitchFamily="18" charset="2"/>
                        <a:buChar char=""/>
                        <a:tabLst>
                          <a:tab pos="410845" algn="l"/>
                        </a:tabLst>
                      </a:pPr>
                      <a:r>
                        <a:rPr kumimoji="0" lang="zh-CN" altLang="en-US" sz="1000" u="none" strike="noStrike" cap="none" normalizeH="0" baseline="0" dirty="0" smtClean="0">
                          <a:ln>
                            <a:noFill/>
                          </a:ln>
                          <a:effectLst/>
                          <a:latin typeface="微软雅黑" pitchFamily="34" charset="-122"/>
                          <a:ea typeface="微软雅黑" pitchFamily="34" charset="-122"/>
                        </a:rPr>
                        <a:t>市值在</a:t>
                      </a:r>
                      <a:r>
                        <a:rPr kumimoji="0" lang="en-US" altLang="zh-CN" sz="1000" u="none" strike="noStrike" cap="none" normalizeH="0" baseline="0" dirty="0" smtClean="0">
                          <a:ln>
                            <a:noFill/>
                          </a:ln>
                          <a:effectLst/>
                          <a:latin typeface="微软雅黑" pitchFamily="34" charset="-122"/>
                          <a:ea typeface="微软雅黑" pitchFamily="34" charset="-122"/>
                        </a:rPr>
                        <a:t>5000</a:t>
                      </a:r>
                      <a:r>
                        <a:rPr kumimoji="0" lang="zh-CN" altLang="en-US" sz="1000" u="none" strike="noStrike" cap="none" normalizeH="0" baseline="0" dirty="0" smtClean="0">
                          <a:ln>
                            <a:noFill/>
                          </a:ln>
                          <a:effectLst/>
                          <a:latin typeface="微软雅黑" pitchFamily="34" charset="-122"/>
                          <a:ea typeface="微软雅黑" pitchFamily="34" charset="-122"/>
                        </a:rPr>
                        <a:t>万</a:t>
                      </a:r>
                      <a:r>
                        <a:rPr kumimoji="0" lang="en-US" altLang="zh-CN" sz="1000" u="none" strike="noStrike" cap="none" normalizeH="0" baseline="0" dirty="0" smtClean="0">
                          <a:ln>
                            <a:noFill/>
                          </a:ln>
                          <a:effectLst/>
                          <a:latin typeface="微软雅黑" pitchFamily="34" charset="-122"/>
                          <a:ea typeface="微软雅黑" pitchFamily="34" charset="-122"/>
                        </a:rPr>
                        <a:t>-100</a:t>
                      </a:r>
                      <a:r>
                        <a:rPr kumimoji="0" lang="zh-CN" altLang="en-US" sz="1000" u="none" strike="noStrike" cap="none" normalizeH="0" baseline="0" dirty="0" smtClean="0">
                          <a:ln>
                            <a:noFill/>
                          </a:ln>
                          <a:effectLst/>
                          <a:latin typeface="微软雅黑" pitchFamily="34" charset="-122"/>
                          <a:ea typeface="微软雅黑" pitchFamily="34" charset="-122"/>
                        </a:rPr>
                        <a:t>亿港元，公众持有股数至少为</a:t>
                      </a:r>
                      <a:r>
                        <a:rPr kumimoji="0" lang="en-US" altLang="zh-CN" sz="1000" u="none" strike="noStrike" cap="none" normalizeH="0" baseline="0" dirty="0" smtClean="0">
                          <a:ln>
                            <a:noFill/>
                          </a:ln>
                          <a:effectLst/>
                          <a:latin typeface="微软雅黑" pitchFamily="34" charset="-122"/>
                          <a:ea typeface="微软雅黑" pitchFamily="34" charset="-122"/>
                        </a:rPr>
                        <a:t>25</a:t>
                      </a:r>
                      <a:r>
                        <a:rPr kumimoji="0" lang="zh-CN" altLang="en-US" sz="1000" u="none" strike="noStrike" cap="none" normalizeH="0" baseline="0" dirty="0" smtClean="0">
                          <a:ln>
                            <a:noFill/>
                          </a:ln>
                          <a:effectLst/>
                          <a:latin typeface="微软雅黑" pitchFamily="34" charset="-122"/>
                          <a:ea typeface="微软雅黑" pitchFamily="34" charset="-122"/>
                        </a:rPr>
                        <a:t>％</a:t>
                      </a:r>
                      <a:endParaRPr kumimoji="0" lang="zh-CN" altLang="en-US" sz="1000" u="none" strike="noStrike" cap="none" normalizeH="0" baseline="0" dirty="0" smtClean="0">
                        <a:ln>
                          <a:noFill/>
                        </a:ln>
                        <a:effectLst/>
                        <a:latin typeface="微软雅黑" pitchFamily="34" charset="-122"/>
                        <a:ea typeface="微软雅黑" pitchFamily="34" charset="-122"/>
                      </a:endParaRPr>
                    </a:p>
                    <a:p>
                      <a:pPr marL="88900" marR="0" lvl="0" indent="-88900" algn="l" defTabSz="914400" rtl="0" eaLnBrk="1" fontAlgn="base" latinLnBrk="0" hangingPunct="1">
                        <a:lnSpc>
                          <a:spcPct val="130000"/>
                        </a:lnSpc>
                        <a:spcBef>
                          <a:spcPct val="40000"/>
                        </a:spcBef>
                        <a:spcAft>
                          <a:spcPct val="0"/>
                        </a:spcAft>
                        <a:buClrTx/>
                        <a:buSzTx/>
                        <a:buFont typeface="Symbol" pitchFamily="18" charset="2"/>
                        <a:buChar char=""/>
                        <a:tabLst>
                          <a:tab pos="410845" algn="l"/>
                        </a:tabLst>
                      </a:pPr>
                      <a:r>
                        <a:rPr kumimoji="0" lang="zh-CN" altLang="en-US" sz="1000" u="none" strike="noStrike" cap="none" normalizeH="0" baseline="0" dirty="0" smtClean="0">
                          <a:ln>
                            <a:noFill/>
                          </a:ln>
                          <a:effectLst/>
                          <a:latin typeface="微软雅黑" pitchFamily="34" charset="-122"/>
                          <a:ea typeface="微软雅黑" pitchFamily="34" charset="-122"/>
                        </a:rPr>
                        <a:t>市值</a:t>
                      </a:r>
                      <a:r>
                        <a:rPr kumimoji="0" lang="en-US" altLang="zh-CN" sz="1000" u="none" strike="noStrike" cap="none" normalizeH="0" baseline="0" dirty="0" smtClean="0">
                          <a:ln>
                            <a:noFill/>
                          </a:ln>
                          <a:effectLst/>
                          <a:latin typeface="微软雅黑" pitchFamily="34" charset="-122"/>
                          <a:ea typeface="微软雅黑" pitchFamily="34" charset="-122"/>
                        </a:rPr>
                        <a:t>100</a:t>
                      </a:r>
                      <a:r>
                        <a:rPr kumimoji="0" lang="zh-CN" altLang="en-US" sz="1000" u="none" strike="noStrike" cap="none" normalizeH="0" baseline="0" dirty="0" smtClean="0">
                          <a:ln>
                            <a:noFill/>
                          </a:ln>
                          <a:effectLst/>
                          <a:latin typeface="微软雅黑" pitchFamily="34" charset="-122"/>
                          <a:ea typeface="微软雅黑" pitchFamily="34" charset="-122"/>
                        </a:rPr>
                        <a:t>亿港元以上的，联交所可酌情接纳介乎</a:t>
                      </a:r>
                      <a:r>
                        <a:rPr kumimoji="0" lang="en-US" altLang="zh-CN" sz="1000" u="none" strike="noStrike" cap="none" normalizeH="0" baseline="0" dirty="0" smtClean="0">
                          <a:ln>
                            <a:noFill/>
                          </a:ln>
                          <a:effectLst/>
                          <a:latin typeface="微软雅黑" pitchFamily="34" charset="-122"/>
                          <a:ea typeface="微软雅黑" pitchFamily="34" charset="-122"/>
                        </a:rPr>
                        <a:t>15</a:t>
                      </a:r>
                      <a:r>
                        <a:rPr kumimoji="0" lang="zh-CN" altLang="en-US" sz="1000" u="none" strike="noStrike" cap="none" normalizeH="0" baseline="0" dirty="0" smtClean="0">
                          <a:ln>
                            <a:noFill/>
                          </a:ln>
                          <a:effectLst/>
                          <a:latin typeface="微软雅黑" pitchFamily="34" charset="-122"/>
                          <a:ea typeface="微软雅黑" pitchFamily="34" charset="-122"/>
                        </a:rPr>
                        <a:t>％至</a:t>
                      </a:r>
                      <a:r>
                        <a:rPr kumimoji="0" lang="en-US" altLang="zh-CN" sz="1000" u="none" strike="noStrike" cap="none" normalizeH="0" baseline="0" dirty="0" smtClean="0">
                          <a:ln>
                            <a:noFill/>
                          </a:ln>
                          <a:effectLst/>
                          <a:latin typeface="微软雅黑" pitchFamily="34" charset="-122"/>
                          <a:ea typeface="微软雅黑" pitchFamily="34" charset="-122"/>
                        </a:rPr>
                        <a:t>25</a:t>
                      </a:r>
                      <a:r>
                        <a:rPr kumimoji="0" lang="zh-CN" altLang="en-US" sz="1000" u="none" strike="noStrike" cap="none" normalizeH="0" baseline="0" dirty="0" smtClean="0">
                          <a:ln>
                            <a:noFill/>
                          </a:ln>
                          <a:effectLst/>
                          <a:latin typeface="微软雅黑" pitchFamily="34" charset="-122"/>
                          <a:ea typeface="微软雅黑" pitchFamily="34" charset="-122"/>
                        </a:rPr>
                        <a:t>％之间的一个较低的百分比</a:t>
                      </a:r>
                      <a:endParaRPr kumimoji="0" lang="zh-CN" altLang="en-US" sz="1000" u="none" strike="noStrike" cap="none" normalizeH="0" baseline="0" dirty="0" smtClean="0">
                        <a:ln>
                          <a:noFill/>
                        </a:ln>
                        <a:effectLst/>
                        <a:latin typeface="微软雅黑" pitchFamily="34" charset="-122"/>
                        <a:ea typeface="微软雅黑" pitchFamily="34" charset="-122"/>
                      </a:endParaRPr>
                    </a:p>
                    <a:p>
                      <a:pPr marL="88900" marR="0" lvl="0" indent="-88900" algn="l" defTabSz="914400" rtl="0" eaLnBrk="1" fontAlgn="base" latinLnBrk="0" hangingPunct="1">
                        <a:lnSpc>
                          <a:spcPct val="130000"/>
                        </a:lnSpc>
                        <a:spcBef>
                          <a:spcPct val="40000"/>
                        </a:spcBef>
                        <a:spcAft>
                          <a:spcPct val="0"/>
                        </a:spcAft>
                        <a:buClrTx/>
                        <a:buSzTx/>
                        <a:buFont typeface="Symbol" pitchFamily="18" charset="2"/>
                        <a:buChar char=""/>
                        <a:tabLst>
                          <a:tab pos="410845" algn="l"/>
                        </a:tabLst>
                      </a:pPr>
                      <a:r>
                        <a:rPr kumimoji="0" lang="zh-CN" altLang="en-US" sz="1000" u="none" strike="noStrike" cap="none" normalizeH="0" baseline="0" dirty="0" smtClean="0">
                          <a:ln>
                            <a:noFill/>
                          </a:ln>
                          <a:effectLst/>
                          <a:latin typeface="微软雅黑" pitchFamily="34" charset="-122"/>
                          <a:ea typeface="微软雅黑" pitchFamily="34" charset="-122"/>
                        </a:rPr>
                        <a:t>若发行人拥有超过一种类别的证券，其上市时由公众人士持有的证券总数必须占发行人已发行股本总额的至少</a:t>
                      </a:r>
                      <a:r>
                        <a:rPr kumimoji="0" lang="en-US" altLang="zh-CN" sz="1000" u="none" strike="noStrike" cap="none" normalizeH="0" baseline="0" dirty="0" smtClean="0">
                          <a:ln>
                            <a:noFill/>
                          </a:ln>
                          <a:effectLst/>
                          <a:latin typeface="微软雅黑" pitchFamily="34" charset="-122"/>
                          <a:ea typeface="微软雅黑" pitchFamily="34" charset="-122"/>
                        </a:rPr>
                        <a:t>25%</a:t>
                      </a:r>
                      <a:r>
                        <a:rPr kumimoji="0" lang="zh-CN" altLang="en-US" sz="1000" u="none" strike="noStrike" cap="none" normalizeH="0" baseline="0" dirty="0" smtClean="0">
                          <a:ln>
                            <a:noFill/>
                          </a:ln>
                          <a:effectLst/>
                          <a:latin typeface="微软雅黑" pitchFamily="34" charset="-122"/>
                          <a:ea typeface="微软雅黑" pitchFamily="34" charset="-122"/>
                        </a:rPr>
                        <a:t>；但正申请上市的证券类别占发行人已发行股本总额的百分币不得少于</a:t>
                      </a:r>
                      <a:r>
                        <a:rPr kumimoji="0" lang="en-US" altLang="zh-CN" sz="1000" u="none" strike="noStrike" cap="none" normalizeH="0" baseline="0" dirty="0" smtClean="0">
                          <a:ln>
                            <a:noFill/>
                          </a:ln>
                          <a:effectLst/>
                          <a:latin typeface="微软雅黑" pitchFamily="34" charset="-122"/>
                          <a:ea typeface="微软雅黑" pitchFamily="34" charset="-122"/>
                        </a:rPr>
                        <a:t>15%</a:t>
                      </a:r>
                      <a:r>
                        <a:rPr kumimoji="0" lang="zh-CN" altLang="en-US" sz="1000" u="none" strike="noStrike" cap="none" normalizeH="0" baseline="0" dirty="0" smtClean="0">
                          <a:ln>
                            <a:noFill/>
                          </a:ln>
                          <a:effectLst/>
                          <a:latin typeface="微软雅黑" pitchFamily="34" charset="-122"/>
                          <a:ea typeface="微软雅黑" pitchFamily="34" charset="-122"/>
                        </a:rPr>
                        <a:t>，市值不得少于</a:t>
                      </a:r>
                      <a:r>
                        <a:rPr kumimoji="0" lang="en-US" altLang="zh-CN" sz="1000" u="none" strike="noStrike" cap="none" normalizeH="0" baseline="0" dirty="0" smtClean="0">
                          <a:ln>
                            <a:noFill/>
                          </a:ln>
                          <a:effectLst/>
                          <a:latin typeface="微软雅黑" pitchFamily="34" charset="-122"/>
                          <a:ea typeface="微软雅黑" pitchFamily="34" charset="-122"/>
                        </a:rPr>
                        <a:t>1.25</a:t>
                      </a:r>
                      <a:r>
                        <a:rPr kumimoji="0" lang="zh-CN" altLang="en-US" sz="1000" u="none" strike="noStrike" cap="none" normalizeH="0" baseline="0" dirty="0" smtClean="0">
                          <a:ln>
                            <a:noFill/>
                          </a:ln>
                          <a:effectLst/>
                          <a:latin typeface="微软雅黑" pitchFamily="34" charset="-122"/>
                          <a:ea typeface="微软雅黑" pitchFamily="34" charset="-122"/>
                        </a:rPr>
                        <a:t>亿港元</a:t>
                      </a:r>
                      <a:endParaRPr kumimoji="0" lang="zh-CN" altLang="en-US" sz="1000" u="none" strike="noStrike" cap="none" normalizeH="0" baseline="0" dirty="0" smtClean="0">
                        <a:ln>
                          <a:noFill/>
                        </a:ln>
                        <a:effectLst/>
                        <a:latin typeface="微软雅黑" pitchFamily="34" charset="-122"/>
                        <a:ea typeface="微软雅黑" pitchFamily="34" charset="-122"/>
                      </a:endParaRPr>
                    </a:p>
                    <a:p>
                      <a:pPr marL="88900" marR="0" lvl="0" indent="-88900" algn="l" defTabSz="914400" rtl="0" eaLnBrk="1" fontAlgn="base" latinLnBrk="0" hangingPunct="1">
                        <a:lnSpc>
                          <a:spcPct val="130000"/>
                        </a:lnSpc>
                        <a:spcBef>
                          <a:spcPct val="40000"/>
                        </a:spcBef>
                        <a:spcAft>
                          <a:spcPct val="0"/>
                        </a:spcAft>
                        <a:buClrTx/>
                        <a:buSzTx/>
                        <a:buFont typeface="Symbol" pitchFamily="18" charset="2"/>
                        <a:buChar char=""/>
                        <a:tabLst>
                          <a:tab pos="410845" algn="l"/>
                        </a:tabLst>
                      </a:pPr>
                      <a:r>
                        <a:rPr kumimoji="0" lang="zh-TW" altLang="en-US" sz="1000" u="none" strike="noStrike" cap="none" normalizeH="0" baseline="0" dirty="0" smtClean="0">
                          <a:ln>
                            <a:noFill/>
                          </a:ln>
                          <a:effectLst/>
                          <a:latin typeface="微软雅黑" pitchFamily="34" charset="-122"/>
                          <a:ea typeface="微软雅黑" pitchFamily="34" charset="-122"/>
                        </a:rPr>
                        <a:t>在任何情况下，股东人数须至少为 </a:t>
                      </a:r>
                      <a:r>
                        <a:rPr kumimoji="0" lang="en-US" altLang="zh-TW" sz="1000" u="none" strike="noStrike" cap="none" normalizeH="0" baseline="0" dirty="0" smtClean="0">
                          <a:ln>
                            <a:noFill/>
                          </a:ln>
                          <a:effectLst/>
                          <a:latin typeface="微软雅黑" pitchFamily="34" charset="-122"/>
                          <a:ea typeface="微软雅黑" pitchFamily="34" charset="-122"/>
                        </a:rPr>
                        <a:t>300</a:t>
                      </a:r>
                      <a:r>
                        <a:rPr kumimoji="0" lang="zh-TW" altLang="en-US" sz="1000" u="none" strike="noStrike" cap="none" normalizeH="0" baseline="0" dirty="0" smtClean="0">
                          <a:ln>
                            <a:noFill/>
                          </a:ln>
                          <a:effectLst/>
                          <a:latin typeface="微软雅黑" pitchFamily="34" charset="-122"/>
                          <a:ea typeface="微软雅黑" pitchFamily="34" charset="-122"/>
                        </a:rPr>
                        <a:t>人</a:t>
                      </a:r>
                      <a:endParaRPr kumimoji="0" lang="en-US" altLang="zh-TW" sz="1000" u="none" strike="noStrike" cap="none" normalizeH="0" baseline="0" dirty="0" smtClean="0">
                        <a:ln>
                          <a:noFill/>
                        </a:ln>
                        <a:effectLst/>
                        <a:latin typeface="微软雅黑" pitchFamily="34" charset="-122"/>
                        <a:ea typeface="微软雅黑" pitchFamily="34" charset="-122"/>
                      </a:endParaRPr>
                    </a:p>
                    <a:p>
                      <a:pPr marL="88900" marR="0" lvl="0" indent="-88900" algn="l" defTabSz="914400" rtl="0" eaLnBrk="1" fontAlgn="base" latinLnBrk="0" hangingPunct="1">
                        <a:lnSpc>
                          <a:spcPct val="130000"/>
                        </a:lnSpc>
                        <a:spcBef>
                          <a:spcPct val="40000"/>
                        </a:spcBef>
                        <a:spcAft>
                          <a:spcPct val="0"/>
                        </a:spcAft>
                        <a:buClrTx/>
                        <a:buSzTx/>
                        <a:buFont typeface="Symbol" pitchFamily="18" charset="2"/>
                        <a:buChar char=""/>
                        <a:tabLst>
                          <a:tab pos="410845" algn="l"/>
                        </a:tabLst>
                      </a:pPr>
                      <a:r>
                        <a:rPr kumimoji="0" lang="zh-CN" altLang="en-US" sz="1000" u="none" strike="noStrike" cap="none" normalizeH="0" baseline="0" dirty="0" smtClean="0">
                          <a:ln>
                            <a:noFill/>
                          </a:ln>
                          <a:effectLst/>
                          <a:latin typeface="微软雅黑" pitchFamily="34" charset="-122"/>
                          <a:ea typeface="微软雅黑" pitchFamily="34" charset="-122"/>
                        </a:rPr>
                        <a:t>公众持股数量最高的三名股东拥有的百分比不得超过</a:t>
                      </a:r>
                      <a:r>
                        <a:rPr kumimoji="0" lang="en-US" altLang="zh-CN" sz="1000" u="none" strike="noStrike" cap="none" normalizeH="0" baseline="0" dirty="0" smtClean="0">
                          <a:ln>
                            <a:noFill/>
                          </a:ln>
                          <a:effectLst/>
                          <a:latin typeface="微软雅黑" pitchFamily="34" charset="-122"/>
                          <a:ea typeface="微软雅黑" pitchFamily="34" charset="-122"/>
                        </a:rPr>
                        <a:t>50</a:t>
                      </a:r>
                      <a:r>
                        <a:rPr kumimoji="0" lang="zh-CN" altLang="en-US" sz="1000" u="none" strike="noStrike" cap="none" normalizeH="0" baseline="0" dirty="0" smtClean="0">
                          <a:ln>
                            <a:noFill/>
                          </a:ln>
                          <a:effectLst/>
                          <a:latin typeface="微软雅黑" pitchFamily="34" charset="-122"/>
                          <a:ea typeface="微软雅黑" pitchFamily="34" charset="-122"/>
                        </a:rPr>
                        <a:t>％</a:t>
                      </a:r>
                      <a:endParaRPr kumimoji="0" lang="zh-CN" altLang="en-US" sz="10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smtClean="0">
                          <a:ln>
                            <a:noFill/>
                          </a:ln>
                          <a:effectLst/>
                          <a:latin typeface="微软雅黑" pitchFamily="34" charset="-122"/>
                          <a:ea typeface="微软雅黑" pitchFamily="34" charset="-122"/>
                        </a:rPr>
                        <a:t>上市信息</a:t>
                      </a:r>
                      <a:endParaRPr kumimoji="0" lang="zh-CN" altLang="en-US" sz="1100" u="none" strike="noStrike" cap="none" normalizeH="0" baseline="0" smtClean="0">
                        <a:ln>
                          <a:noFill/>
                        </a:ln>
                        <a:effectLst/>
                        <a:latin typeface="微软雅黑" pitchFamily="34" charset="-122"/>
                        <a:ea typeface="微软雅黑" pitchFamily="34" charset="-122"/>
                      </a:endParaRPr>
                    </a:p>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smtClean="0">
                          <a:ln>
                            <a:noFill/>
                          </a:ln>
                          <a:effectLst/>
                          <a:latin typeface="微软雅黑" pitchFamily="34" charset="-122"/>
                          <a:ea typeface="微软雅黑" pitchFamily="34" charset="-122"/>
                        </a:rPr>
                        <a:t>披露规定</a:t>
                      </a:r>
                      <a:endParaRPr kumimoji="0" lang="zh-CN" altLang="en-US" sz="1100" b="1" i="0" u="none" strike="noStrike" cap="none" normalizeH="0" baseline="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000" u="none" strike="noStrike" cap="none" normalizeH="0" baseline="0" dirty="0" smtClean="0">
                          <a:ln>
                            <a:noFill/>
                          </a:ln>
                          <a:effectLst/>
                          <a:latin typeface="微软雅黑" pitchFamily="34" charset="-122"/>
                          <a:ea typeface="微软雅黑" pitchFamily="34" charset="-122"/>
                        </a:rPr>
                        <a:t>申报会计师报告的最后一个会计期间的结算日期距上市文件刊发日期不得超过六个月 </a:t>
                      </a:r>
                      <a:endParaRPr kumimoji="0" lang="zh-CN" altLang="en-US" sz="1000" u="none" strike="noStrike" cap="none" normalizeH="0" baseline="0" dirty="0" smtClean="0">
                        <a:ln>
                          <a:noFill/>
                        </a:ln>
                        <a:effectLst/>
                        <a:latin typeface="微软雅黑" pitchFamily="34" charset="-122"/>
                        <a:ea typeface="微软雅黑" pitchFamily="34" charset="-122"/>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endParaRPr kumimoji="0" lang="en-US" altLang="zh-CN" sz="10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smtClean="0">
                          <a:ln>
                            <a:noFill/>
                          </a:ln>
                          <a:effectLst/>
                          <a:latin typeface="微软雅黑" pitchFamily="34" charset="-122"/>
                          <a:ea typeface="微软雅黑" pitchFamily="34" charset="-122"/>
                        </a:rPr>
                        <a:t>国有股减持</a:t>
                      </a:r>
                      <a:endParaRPr kumimoji="0" lang="zh-CN" altLang="en-US" sz="1100" b="0" i="0" u="none" strike="noStrike" cap="none" normalizeH="0" baseline="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zh-CN" sz="1000" u="none" strike="noStrike" cap="none" normalizeH="0" baseline="0" dirty="0" smtClean="0">
                          <a:ln>
                            <a:noFill/>
                          </a:ln>
                          <a:effectLst/>
                          <a:latin typeface="微软雅黑" pitchFamily="34" charset="-122"/>
                          <a:ea typeface="微软雅黑" pitchFamily="34" charset="-122"/>
                        </a:rPr>
                        <a:t>按融资额的10％出售国有股上缴全国社保基金理事会</a:t>
                      </a:r>
                      <a:endParaRPr kumimoji="0" lang="zh-CN" altLang="en-US" sz="1000" u="none" strike="noStrike" cap="none" normalizeH="0" baseline="0" dirty="0" smtClean="0">
                        <a:ln>
                          <a:noFill/>
                        </a:ln>
                        <a:effectLst/>
                        <a:latin typeface="微软雅黑" pitchFamily="34" charset="-122"/>
                        <a:ea typeface="微软雅黑" pitchFamily="34" charset="-122"/>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000" u="none" strike="noStrike" cap="none" normalizeH="0" baseline="0" dirty="0" smtClean="0">
                          <a:ln>
                            <a:noFill/>
                          </a:ln>
                          <a:effectLst/>
                          <a:latin typeface="微软雅黑" pitchFamily="34" charset="-122"/>
                          <a:ea typeface="微软雅黑" pitchFamily="34" charset="-122"/>
                        </a:rPr>
                        <a:t>或将等额股份转给社保基金理事会持有</a:t>
                      </a:r>
                      <a:endParaRPr kumimoji="0" lang="zh-CN" altLang="en-US" sz="10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bl>
          </a:graphicData>
        </a:graphic>
      </p:graphicFrame>
      <p:sp>
        <p:nvSpPr>
          <p:cNvPr id="6"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200" dirty="0">
                <a:latin typeface="微软雅黑" pitchFamily="34" charset="-122"/>
                <a:ea typeface="微软雅黑" pitchFamily="34" charset="-122"/>
              </a:rPr>
              <a:t>三、</a:t>
            </a:r>
            <a:r>
              <a:rPr lang="zh-CN" altLang="en-US" sz="3200" dirty="0" smtClean="0">
                <a:latin typeface="微软雅黑" pitchFamily="34" charset="-122"/>
                <a:ea typeface="微软雅黑" pitchFamily="34" charset="-122"/>
              </a:rPr>
              <a:t>港股主板上市规则</a:t>
            </a:r>
            <a:endParaRPr lang="zh-CN" altLang="en-US" sz="32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6675" name="Group 3"/>
          <p:cNvGraphicFramePr>
            <a:graphicFrameLocks noGrp="1"/>
          </p:cNvGraphicFramePr>
          <p:nvPr/>
        </p:nvGraphicFramePr>
        <p:xfrm>
          <a:off x="539750" y="1412875"/>
          <a:ext cx="7848600" cy="3683418"/>
        </p:xfrm>
        <a:graphic>
          <a:graphicData uri="http://schemas.openxmlformats.org/drawingml/2006/table">
            <a:tbl>
              <a:tblPr firstRow="1" firstCol="1">
                <a:tableStyleId>{21E4AEA4-8DFA-4A89-87EB-49C32662AFE0}</a:tableStyleId>
              </a:tblPr>
              <a:tblGrid>
                <a:gridCol w="1688606"/>
                <a:gridCol w="6159994"/>
              </a:tblGrid>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rPr>
                        <a:t>条件</a:t>
                      </a:r>
                      <a:endPar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endParaRPr>
                    </a:p>
                  </a:txBody>
                  <a:tcPr marL="83099" marR="83099" marT="40330" marB="40330" anchor="ctr" horzOverflow="overflow"/>
                </a:tc>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ctr"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effectLst/>
                          <a:latin typeface="微软雅黑" pitchFamily="34" charset="-122"/>
                          <a:ea typeface="微软雅黑" pitchFamily="34" charset="-122"/>
                        </a:rPr>
                        <a:t>港股创业板上市</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主体资格</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1" fontAlgn="base" latinLnBrk="0" hangingPunct="1">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已经设立的股份有限公司</a:t>
                      </a:r>
                      <a:endParaRPr kumimoji="0" lang="zh-CN" altLang="en-US" sz="1100" u="none" strike="noStrike" cap="none" normalizeH="0" baseline="0" dirty="0" smtClean="0">
                        <a:ln>
                          <a:noFill/>
                        </a:ln>
                        <a:effectLst/>
                        <a:latin typeface="微软雅黑" pitchFamily="34" charset="-122"/>
                        <a:ea typeface="微软雅黑" pitchFamily="34" charset="-122"/>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endParaRPr kumimoji="0" lang="zh-CN" altLang="en-US" sz="1100" u="none" strike="noStrike" cap="none" normalizeH="0" baseline="0" dirty="0" smtClean="0">
                        <a:ln>
                          <a:noFill/>
                        </a:ln>
                        <a:effectLst/>
                        <a:latin typeface="微软雅黑" pitchFamily="34" charset="-122"/>
                        <a:ea typeface="微软雅黑" pitchFamily="34" charset="-122"/>
                      </a:endParaRPr>
                    </a:p>
                  </a:txBody>
                  <a:tcPr marL="81789" marR="81789" marT="41283" marB="41283"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营业记录</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须显示公司有紧接递交上市申请前</a:t>
                      </a:r>
                      <a:r>
                        <a:rPr kumimoji="0" lang="en-US" altLang="zh-CN" sz="1100" u="none" strike="noStrike" cap="none" normalizeH="0" baseline="0" dirty="0" smtClean="0">
                          <a:ln>
                            <a:noFill/>
                          </a:ln>
                          <a:effectLst/>
                          <a:latin typeface="微软雅黑" pitchFamily="34" charset="-122"/>
                          <a:ea typeface="微软雅黑" pitchFamily="34" charset="-122"/>
                        </a:rPr>
                        <a:t>24</a:t>
                      </a:r>
                      <a:r>
                        <a:rPr kumimoji="0" lang="zh-CN" altLang="en-US" sz="1100" u="none" strike="noStrike" cap="none" normalizeH="0" baseline="0" dirty="0" smtClean="0">
                          <a:ln>
                            <a:noFill/>
                          </a:ln>
                          <a:effectLst/>
                          <a:latin typeface="微软雅黑" pitchFamily="34" charset="-122"/>
                          <a:ea typeface="微软雅黑" pitchFamily="34" charset="-122"/>
                        </a:rPr>
                        <a:t>个月的“活跃业务记录”特别情况，发行人可申请“活跃业务记录”减至</a:t>
                      </a:r>
                      <a:r>
                        <a:rPr kumimoji="0" lang="en-US" altLang="zh-CN" sz="1100" u="none" strike="noStrike" cap="none" normalizeH="0" baseline="0" dirty="0" smtClean="0">
                          <a:ln>
                            <a:noFill/>
                          </a:ln>
                          <a:effectLst/>
                          <a:latin typeface="微软雅黑" pitchFamily="34" charset="-122"/>
                          <a:ea typeface="微软雅黑" pitchFamily="34" charset="-122"/>
                        </a:rPr>
                        <a:t>12</a:t>
                      </a:r>
                      <a:r>
                        <a:rPr kumimoji="0" lang="zh-CN" altLang="en-US" sz="1100" u="none" strike="noStrike" cap="none" normalizeH="0" baseline="0" dirty="0" smtClean="0">
                          <a:ln>
                            <a:noFill/>
                          </a:ln>
                          <a:effectLst/>
                          <a:latin typeface="微软雅黑" pitchFamily="34" charset="-122"/>
                          <a:ea typeface="微软雅黑" pitchFamily="34" charset="-122"/>
                        </a:rPr>
                        <a:t>个月</a:t>
                      </a:r>
                      <a:endParaRPr kumimoji="0" lang="en-US" altLang="zh-CN" sz="1100" u="none" strike="noStrike" cap="none" normalizeH="0" baseline="0" dirty="0" smtClean="0">
                        <a:ln>
                          <a:noFill/>
                        </a:ln>
                        <a:effectLst/>
                        <a:latin typeface="微软雅黑" pitchFamily="34" charset="-122"/>
                        <a:ea typeface="微软雅黑" pitchFamily="34" charset="-122"/>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联交所只接受基建或天然资源公司或在特殊情况下公司的“活跃业务纪录”少于两年</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1789" marR="81789" marT="41283" marB="41283"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smtClean="0">
                          <a:ln>
                            <a:noFill/>
                          </a:ln>
                          <a:effectLst/>
                          <a:latin typeface="微软雅黑" pitchFamily="34" charset="-122"/>
                          <a:ea typeface="微软雅黑" pitchFamily="34" charset="-122"/>
                        </a:rPr>
                        <a:t>管理层稳定</a:t>
                      </a:r>
                      <a:endParaRPr kumimoji="0" lang="zh-CN" altLang="en-US" sz="1100" b="1" i="0" u="none" strike="noStrike" cap="none" normalizeH="0" baseline="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除非在联交所接纳的特殊情况下，否则申请人必须于活跃记录期间在基本上相同的管理层及拥有权下运营</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1789" marR="81789" marT="41283" marB="41283"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effectLst/>
                          <a:latin typeface="微软雅黑" pitchFamily="34" charset="-122"/>
                          <a:ea typeface="微软雅黑" pitchFamily="34" charset="-122"/>
                        </a:rPr>
                        <a:t>其他因素</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对与香港上市的有关的人员配备提出了具体的要求 </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1789" marR="81789" marT="41283" marB="41283" horzOverflow="overflow"/>
                </a:tc>
              </a:tr>
            </a:tbl>
          </a:graphicData>
        </a:graphic>
      </p:graphicFrame>
      <p:sp>
        <p:nvSpPr>
          <p:cNvPr id="6"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200" dirty="0" smtClean="0">
                <a:latin typeface="微软雅黑" pitchFamily="34" charset="-122"/>
                <a:ea typeface="微软雅黑" pitchFamily="34" charset="-122"/>
              </a:rPr>
              <a:t>四、港股创业板上市规则</a:t>
            </a:r>
            <a:endParaRPr lang="zh-CN" altLang="en-US" sz="32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6675" name="Group 3"/>
          <p:cNvGraphicFramePr>
            <a:graphicFrameLocks noGrp="1"/>
          </p:cNvGraphicFramePr>
          <p:nvPr/>
        </p:nvGraphicFramePr>
        <p:xfrm>
          <a:off x="539750" y="1412875"/>
          <a:ext cx="7848600" cy="2880000"/>
        </p:xfrm>
        <a:graphic>
          <a:graphicData uri="http://schemas.openxmlformats.org/drawingml/2006/table">
            <a:tbl>
              <a:tblPr firstRow="1" firstCol="1">
                <a:tableStyleId>{21E4AEA4-8DFA-4A89-87EB-49C32662AFE0}</a:tableStyleId>
              </a:tblPr>
              <a:tblGrid>
                <a:gridCol w="1688606"/>
                <a:gridCol w="6159994"/>
              </a:tblGrid>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rPr>
                        <a:t>条件</a:t>
                      </a:r>
                      <a:endPar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endParaRPr>
                    </a:p>
                  </a:txBody>
                  <a:tcPr marL="83099" marR="83099" marT="40330" marB="40330" anchor="ctr" horzOverflow="overflow"/>
                </a:tc>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ctr"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effectLst/>
                          <a:latin typeface="微软雅黑" pitchFamily="34" charset="-122"/>
                          <a:ea typeface="微软雅黑" pitchFamily="34" charset="-122"/>
                        </a:rPr>
                        <a:t>港股创业板上市</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rPr>
                        <a:t>最低市值</a:t>
                      </a:r>
                      <a:endPar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endParaRPr>
                    </a:p>
                  </a:txBody>
                  <a:tcPr marL="83099" marR="83099" marT="40330" marB="40330"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1" fontAlgn="base" latinLnBrk="0" hangingPunct="1">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kern="1200" cap="none" normalizeH="0" baseline="0" dirty="0" smtClean="0">
                          <a:ln>
                            <a:noFill/>
                          </a:ln>
                          <a:solidFill>
                            <a:schemeClr val="dk1"/>
                          </a:solidFill>
                          <a:effectLst/>
                          <a:latin typeface="微软雅黑" pitchFamily="34" charset="-122"/>
                          <a:ea typeface="微软雅黑" pitchFamily="34" charset="-122"/>
                          <a:cs typeface="+mn-cs"/>
                        </a:rPr>
                        <a:t>市值至少为</a:t>
                      </a:r>
                      <a:r>
                        <a:rPr kumimoji="0" lang="en-US" altLang="zh-CN" sz="1100" u="none" strike="noStrike" kern="1200" cap="none" normalizeH="0" baseline="0" dirty="0" smtClean="0">
                          <a:ln>
                            <a:noFill/>
                          </a:ln>
                          <a:solidFill>
                            <a:schemeClr val="dk1"/>
                          </a:solidFill>
                          <a:effectLst/>
                          <a:latin typeface="微软雅黑" pitchFamily="34" charset="-122"/>
                          <a:ea typeface="微软雅黑" pitchFamily="34" charset="-122"/>
                          <a:cs typeface="+mn-cs"/>
                        </a:rPr>
                        <a:t>1.5</a:t>
                      </a:r>
                      <a:r>
                        <a:rPr kumimoji="0" lang="zh-CN" altLang="en-US" sz="1100" u="none" strike="noStrike" kern="1200" cap="none" normalizeH="0" baseline="0" dirty="0" smtClean="0">
                          <a:ln>
                            <a:noFill/>
                          </a:ln>
                          <a:solidFill>
                            <a:schemeClr val="dk1"/>
                          </a:solidFill>
                          <a:effectLst/>
                          <a:latin typeface="微软雅黑" pitchFamily="34" charset="-122"/>
                          <a:ea typeface="微软雅黑" pitchFamily="34" charset="-122"/>
                          <a:cs typeface="+mn-cs"/>
                        </a:rPr>
                        <a:t>亿港元，公众持股的市值至少为</a:t>
                      </a:r>
                      <a:r>
                        <a:rPr kumimoji="0" lang="en-US" altLang="zh-CN" sz="1100" u="none" strike="noStrike" kern="1200" cap="none" normalizeH="0" baseline="0" dirty="0" smtClean="0">
                          <a:ln>
                            <a:noFill/>
                          </a:ln>
                          <a:solidFill>
                            <a:schemeClr val="dk1"/>
                          </a:solidFill>
                          <a:effectLst/>
                          <a:latin typeface="微软雅黑" pitchFamily="34" charset="-122"/>
                          <a:ea typeface="微软雅黑" pitchFamily="34" charset="-122"/>
                          <a:cs typeface="+mn-cs"/>
                        </a:rPr>
                        <a:t>4500</a:t>
                      </a:r>
                      <a:r>
                        <a:rPr kumimoji="0" lang="zh-CN" altLang="en-US" sz="1100" u="none" strike="noStrike" kern="1200" cap="none" normalizeH="0" baseline="0" dirty="0" smtClean="0">
                          <a:ln>
                            <a:noFill/>
                          </a:ln>
                          <a:solidFill>
                            <a:schemeClr val="dk1"/>
                          </a:solidFill>
                          <a:effectLst/>
                          <a:latin typeface="微软雅黑" pitchFamily="34" charset="-122"/>
                          <a:ea typeface="微软雅黑" pitchFamily="34" charset="-122"/>
                          <a:cs typeface="+mn-cs"/>
                        </a:rPr>
                        <a:t>万港元</a:t>
                      </a:r>
                      <a:endParaRPr kumimoji="0" lang="zh-CN" altLang="en-US" sz="1100" u="none" strike="noStrike" kern="1200" cap="none" normalizeH="0" baseline="0" dirty="0" smtClean="0">
                        <a:ln>
                          <a:noFill/>
                        </a:ln>
                        <a:solidFill>
                          <a:schemeClr val="dk1"/>
                        </a:solidFill>
                        <a:effectLst/>
                        <a:latin typeface="微软雅黑" pitchFamily="34" charset="-122"/>
                        <a:ea typeface="微软雅黑" pitchFamily="34" charset="-122"/>
                        <a:cs typeface="+mn-cs"/>
                      </a:endParaRPr>
                    </a:p>
                  </a:txBody>
                  <a:tcPr marL="81789" marR="81789" marT="41283" marB="41283"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盈利要求</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29" marB="40329"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1" fontAlgn="base" latinLnBrk="0" hangingPunct="1">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kern="1200" cap="none" normalizeH="0" baseline="0" dirty="0" smtClean="0">
                          <a:ln>
                            <a:noFill/>
                          </a:ln>
                          <a:solidFill>
                            <a:schemeClr val="dk1"/>
                          </a:solidFill>
                          <a:effectLst/>
                          <a:latin typeface="微软雅黑" pitchFamily="34" charset="-122"/>
                          <a:ea typeface="微软雅黑" pitchFamily="34" charset="-122"/>
                          <a:cs typeface="+mn-cs"/>
                        </a:rPr>
                        <a:t>不设盈利要求</a:t>
                      </a:r>
                      <a:endParaRPr kumimoji="0" lang="zh-CN" altLang="en-US" sz="1100" u="none" strike="noStrike" kern="1200" cap="none" normalizeH="0" baseline="0" dirty="0" smtClean="0">
                        <a:ln>
                          <a:noFill/>
                        </a:ln>
                        <a:solidFill>
                          <a:schemeClr val="dk1"/>
                        </a:solidFill>
                        <a:effectLst/>
                        <a:latin typeface="微软雅黑" pitchFamily="34" charset="-122"/>
                        <a:ea typeface="微软雅黑" pitchFamily="34" charset="-122"/>
                        <a:cs typeface="+mn-cs"/>
                      </a:endParaRPr>
                    </a:p>
                  </a:txBody>
                  <a:tcPr marL="81789" marR="81789" marT="41283" marB="41283"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现金流量</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29" marB="40329"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1" fontAlgn="base" latinLnBrk="0" hangingPunct="1">
                        <a:lnSpc>
                          <a:spcPct val="130000"/>
                        </a:lnSpc>
                        <a:spcBef>
                          <a:spcPct val="40000"/>
                        </a:spcBef>
                        <a:spcAft>
                          <a:spcPct val="0"/>
                        </a:spcAft>
                        <a:buClrTx/>
                        <a:buSzTx/>
                        <a:buFont typeface="Symbol" pitchFamily="18" charset="2"/>
                        <a:buChar char=""/>
                        <a:tabLst>
                          <a:tab pos="410845" algn="l"/>
                        </a:tabLst>
                        <a:defRPr/>
                      </a:pPr>
                      <a:r>
                        <a:rPr kumimoji="0" lang="zh-CN" altLang="en-US" sz="1100" u="none" strike="noStrike" kern="1200" cap="none" normalizeH="0" baseline="0" dirty="0" smtClean="0">
                          <a:ln>
                            <a:noFill/>
                          </a:ln>
                          <a:solidFill>
                            <a:schemeClr val="dk1"/>
                          </a:solidFill>
                          <a:effectLst/>
                          <a:latin typeface="微软雅黑" pitchFamily="34" charset="-122"/>
                          <a:ea typeface="微软雅黑" pitchFamily="34" charset="-122"/>
                          <a:cs typeface="+mn-cs"/>
                        </a:rPr>
                        <a:t>于上市文件刊发之前两个会计年度合计的现金流入至少</a:t>
                      </a:r>
                      <a:r>
                        <a:rPr kumimoji="0" lang="en-US" altLang="zh-CN" sz="1100" u="none" strike="noStrike" kern="1200" cap="none" normalizeH="0" baseline="0" dirty="0" smtClean="0">
                          <a:ln>
                            <a:noFill/>
                          </a:ln>
                          <a:solidFill>
                            <a:schemeClr val="dk1"/>
                          </a:solidFill>
                          <a:effectLst/>
                          <a:latin typeface="微软雅黑" pitchFamily="34" charset="-122"/>
                          <a:ea typeface="微软雅黑" pitchFamily="34" charset="-122"/>
                          <a:cs typeface="+mn-cs"/>
                        </a:rPr>
                        <a:t>3000</a:t>
                      </a:r>
                      <a:r>
                        <a:rPr kumimoji="0" lang="zh-CN" altLang="en-US" sz="1100" u="none" strike="noStrike" kern="1200" cap="none" normalizeH="0" baseline="0" dirty="0" smtClean="0">
                          <a:ln>
                            <a:noFill/>
                          </a:ln>
                          <a:solidFill>
                            <a:schemeClr val="dk1"/>
                          </a:solidFill>
                          <a:effectLst/>
                          <a:latin typeface="微软雅黑" pitchFamily="34" charset="-122"/>
                          <a:ea typeface="微软雅黑" pitchFamily="34" charset="-122"/>
                          <a:cs typeface="+mn-cs"/>
                        </a:rPr>
                        <a:t>万港元</a:t>
                      </a:r>
                      <a:endParaRPr kumimoji="0" lang="zh-CN" altLang="en-US" sz="1100" u="none" strike="noStrike" kern="1200" cap="none" normalizeH="0" baseline="0" dirty="0" smtClean="0">
                        <a:ln>
                          <a:noFill/>
                        </a:ln>
                        <a:solidFill>
                          <a:schemeClr val="dk1"/>
                        </a:solidFill>
                        <a:effectLst/>
                        <a:latin typeface="微软雅黑" pitchFamily="34" charset="-122"/>
                        <a:ea typeface="微软雅黑" pitchFamily="34" charset="-122"/>
                        <a:cs typeface="+mn-cs"/>
                      </a:endParaRPr>
                    </a:p>
                    <a:p>
                      <a:pPr marL="0" marR="0" lvl="0" indent="0" algn="l" defTabSz="914400" rtl="0" eaLnBrk="1" fontAlgn="base" latinLnBrk="0" hangingPunct="1">
                        <a:lnSpc>
                          <a:spcPct val="130000"/>
                        </a:lnSpc>
                        <a:spcBef>
                          <a:spcPct val="40000"/>
                        </a:spcBef>
                        <a:spcAft>
                          <a:spcPct val="0"/>
                        </a:spcAft>
                        <a:buClrTx/>
                        <a:buSzTx/>
                        <a:buFont typeface="Symbol" pitchFamily="18" charset="2"/>
                        <a:buNone/>
                        <a:tabLst>
                          <a:tab pos="410845" algn="l"/>
                        </a:tabLst>
                      </a:pPr>
                      <a:endParaRPr kumimoji="0" lang="zh-CN" altLang="en-US" sz="1100" u="none" strike="noStrike" kern="1200" cap="none" normalizeH="0" baseline="0" dirty="0" smtClean="0">
                        <a:ln>
                          <a:noFill/>
                        </a:ln>
                        <a:solidFill>
                          <a:schemeClr val="dk1"/>
                        </a:solidFill>
                        <a:effectLst/>
                        <a:latin typeface="微软雅黑" pitchFamily="34" charset="-122"/>
                        <a:ea typeface="微软雅黑" pitchFamily="34" charset="-122"/>
                        <a:cs typeface="+mn-cs"/>
                      </a:endParaRPr>
                    </a:p>
                  </a:txBody>
                  <a:tcPr marL="81789" marR="81789" marT="41283" marB="41283" horzOverflow="overflow"/>
                </a:tc>
              </a:tr>
            </a:tbl>
          </a:graphicData>
        </a:graphic>
      </p:graphicFrame>
      <p:sp>
        <p:nvSpPr>
          <p:cNvPr id="6"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200" dirty="0" smtClean="0">
                <a:latin typeface="微软雅黑" pitchFamily="34" charset="-122"/>
                <a:ea typeface="微软雅黑" pitchFamily="34" charset="-122"/>
              </a:rPr>
              <a:t>四、港股创业板上市规则</a:t>
            </a:r>
            <a:endParaRPr lang="zh-CN" altLang="en-US" sz="32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6675" name="Group 3"/>
          <p:cNvGraphicFramePr>
            <a:graphicFrameLocks noGrp="1"/>
          </p:cNvGraphicFramePr>
          <p:nvPr/>
        </p:nvGraphicFramePr>
        <p:xfrm>
          <a:off x="539750" y="1412875"/>
          <a:ext cx="7848600" cy="3095238"/>
        </p:xfrm>
        <a:graphic>
          <a:graphicData uri="http://schemas.openxmlformats.org/drawingml/2006/table">
            <a:tbl>
              <a:tblPr firstRow="1" firstCol="1">
                <a:tableStyleId>{21E4AEA4-8DFA-4A89-87EB-49C32662AFE0}</a:tableStyleId>
              </a:tblPr>
              <a:tblGrid>
                <a:gridCol w="1688606"/>
                <a:gridCol w="6159994"/>
              </a:tblGrid>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u="none" strike="noStrike" kern="1200" cap="none" normalizeH="0" baseline="0" dirty="0" smtClean="0">
                          <a:ln>
                            <a:noFill/>
                          </a:ln>
                          <a:solidFill>
                            <a:schemeClr val="lt1"/>
                          </a:solidFill>
                          <a:effectLst/>
                          <a:latin typeface="微软雅黑" pitchFamily="34" charset="-122"/>
                          <a:ea typeface="微软雅黑" pitchFamily="34" charset="-122"/>
                          <a:cs typeface="+mn-cs"/>
                        </a:rPr>
                        <a:t>条件</a:t>
                      </a:r>
                      <a:endParaRPr kumimoji="0" lang="zh-CN" altLang="en-US" sz="1100" b="1" u="none" strike="noStrike" kern="1200" cap="none" normalizeH="0" baseline="0" dirty="0" smtClean="0">
                        <a:ln>
                          <a:noFill/>
                        </a:ln>
                        <a:solidFill>
                          <a:schemeClr val="lt1"/>
                        </a:solidFill>
                        <a:effectLst/>
                        <a:latin typeface="微软雅黑" pitchFamily="34" charset="-122"/>
                        <a:ea typeface="微软雅黑" pitchFamily="34" charset="-122"/>
                        <a:cs typeface="+mn-cs"/>
                      </a:endParaRPr>
                    </a:p>
                  </a:txBody>
                  <a:tcPr marL="83099" marR="83099" marT="40330" marB="40330" anchor="ctr" horzOverflow="overflow"/>
                </a:tc>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ctr"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effectLst/>
                          <a:latin typeface="微软雅黑" pitchFamily="34" charset="-122"/>
                          <a:ea typeface="微软雅黑" pitchFamily="34" charset="-122"/>
                        </a:rPr>
                        <a:t>港股创业板上市</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smtClean="0">
                          <a:ln>
                            <a:noFill/>
                          </a:ln>
                          <a:effectLst/>
                          <a:latin typeface="微软雅黑" pitchFamily="34" charset="-122"/>
                          <a:ea typeface="微软雅黑" pitchFamily="34" charset="-122"/>
                        </a:rPr>
                        <a:t>同业竞争</a:t>
                      </a:r>
                      <a:endParaRPr kumimoji="0" lang="zh-CN" altLang="en-US" sz="1100" b="1" i="0" u="none" strike="noStrike" cap="none" normalizeH="0" baseline="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TW"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如任何董事或股东于某一与新申请人的业务存在或可能存在竞争的业务拥有权益，该新申请不会因此而被视作不适合上市。</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smtClean="0">
                          <a:ln>
                            <a:noFill/>
                          </a:ln>
                          <a:effectLst/>
                          <a:latin typeface="微软雅黑" pitchFamily="34" charset="-122"/>
                          <a:ea typeface="微软雅黑" pitchFamily="34" charset="-122"/>
                        </a:rPr>
                        <a:t>最低公众</a:t>
                      </a:r>
                      <a:endParaRPr kumimoji="0" lang="zh-CN" altLang="en-US" sz="1100" u="none" strike="noStrike" cap="none" normalizeH="0" baseline="0" smtClean="0">
                        <a:ln>
                          <a:noFill/>
                        </a:ln>
                        <a:effectLst/>
                        <a:latin typeface="微软雅黑" pitchFamily="34" charset="-122"/>
                        <a:ea typeface="微软雅黑" pitchFamily="34" charset="-122"/>
                      </a:endParaRPr>
                    </a:p>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smtClean="0">
                          <a:ln>
                            <a:noFill/>
                          </a:ln>
                          <a:effectLst/>
                          <a:latin typeface="微软雅黑" pitchFamily="34" charset="-122"/>
                          <a:ea typeface="微软雅黑" pitchFamily="34" charset="-122"/>
                        </a:rPr>
                        <a:t>持股数量</a:t>
                      </a:r>
                      <a:endParaRPr kumimoji="0" lang="zh-CN" altLang="en-US" sz="1100" b="0" i="0" u="none" strike="noStrike" cap="none" normalizeH="0" baseline="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1" fontAlgn="base" latinLnBrk="0" hangingPunct="1">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于上市时公众股东至少有</a:t>
                      </a:r>
                      <a:r>
                        <a:rPr kumimoji="0" lang="en-US" altLang="zh-CN"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100</a:t>
                      </a:r>
                      <a:r>
                        <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名。</a:t>
                      </a:r>
                      <a:r>
                        <a:rPr kumimoji="0" lang="zh-TW"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发行人已发行股份数目总额必须至少有</a:t>
                      </a:r>
                      <a:r>
                        <a:rPr kumimoji="0" lang="en-US" altLang="zh-TW"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25%</a:t>
                      </a:r>
                      <a:r>
                        <a:rPr kumimoji="0" lang="zh-TW"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由公众人士持有</a:t>
                      </a:r>
                      <a:r>
                        <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a:t>
                      </a:r>
                      <a:r>
                        <a:rPr kumimoji="0" lang="zh-TW"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如发行人预期在上市时的市值逾</a:t>
                      </a:r>
                      <a:r>
                        <a:rPr kumimoji="0" lang="en-US" altLang="zh-TW"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100</a:t>
                      </a:r>
                      <a:r>
                        <a:rPr kumimoji="0" lang="zh-TW"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亿港元，另外本交易所亦确信该等证券的数量，以及其持有权的分布情况，仍能使有关市场正常运作，则本交易所可酌情接纳介乎</a:t>
                      </a:r>
                      <a:r>
                        <a:rPr kumimoji="0" lang="en-US" altLang="zh-TW"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15%</a:t>
                      </a:r>
                      <a:r>
                        <a:rPr kumimoji="0" lang="zh-TW"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至</a:t>
                      </a:r>
                      <a:r>
                        <a:rPr kumimoji="0" lang="en-US" altLang="zh-TW"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25%</a:t>
                      </a:r>
                      <a:r>
                        <a:rPr kumimoji="0" lang="zh-TW"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之间的一个较低的百分比，条件是发行人须于其首次上市文件中适当披露其获准遵守的较低公众持股量百分比</a:t>
                      </a:r>
                      <a:r>
                        <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smtClean="0">
                          <a:ln>
                            <a:noFill/>
                          </a:ln>
                          <a:effectLst/>
                          <a:latin typeface="微软雅黑" pitchFamily="34" charset="-122"/>
                          <a:ea typeface="微软雅黑" pitchFamily="34" charset="-122"/>
                        </a:rPr>
                        <a:t>上市信息</a:t>
                      </a:r>
                      <a:endParaRPr kumimoji="0" lang="zh-CN" altLang="en-US" sz="1100" u="none" strike="noStrike" cap="none" normalizeH="0" baseline="0" smtClean="0">
                        <a:ln>
                          <a:noFill/>
                        </a:ln>
                        <a:effectLst/>
                        <a:latin typeface="微软雅黑" pitchFamily="34" charset="-122"/>
                        <a:ea typeface="微软雅黑" pitchFamily="34" charset="-122"/>
                      </a:endParaRPr>
                    </a:p>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smtClean="0">
                          <a:ln>
                            <a:noFill/>
                          </a:ln>
                          <a:effectLst/>
                          <a:latin typeface="微软雅黑" pitchFamily="34" charset="-122"/>
                          <a:ea typeface="微软雅黑" pitchFamily="34" charset="-122"/>
                        </a:rPr>
                        <a:t>披露规定</a:t>
                      </a:r>
                      <a:endParaRPr kumimoji="0" lang="zh-CN" altLang="en-US" sz="1100" b="1" i="0" u="none" strike="noStrike" cap="none" normalizeH="0" baseline="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按季披露，中期报告和年报中必须列示实际经营业绩与经营目标的比较</a:t>
                      </a:r>
                      <a:endPar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bl>
          </a:graphicData>
        </a:graphic>
      </p:graphicFrame>
      <p:sp>
        <p:nvSpPr>
          <p:cNvPr id="5"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200" dirty="0" smtClean="0">
                <a:latin typeface="微软雅黑" pitchFamily="34" charset="-122"/>
                <a:ea typeface="微软雅黑" pitchFamily="34" charset="-122"/>
              </a:rPr>
              <a:t>四、港股创业板上市规则</a:t>
            </a:r>
            <a:endParaRPr lang="zh-CN" altLang="en-US" sz="32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6675" name="Group 3"/>
          <p:cNvGraphicFramePr>
            <a:graphicFrameLocks noGrp="1"/>
          </p:cNvGraphicFramePr>
          <p:nvPr/>
        </p:nvGraphicFramePr>
        <p:xfrm>
          <a:off x="567234" y="1412875"/>
          <a:ext cx="7821116" cy="4947051"/>
        </p:xfrm>
        <a:graphic>
          <a:graphicData uri="http://schemas.openxmlformats.org/drawingml/2006/table">
            <a:tbl>
              <a:tblPr firstRow="1" firstCol="1">
                <a:tableStyleId>{21E4AEA4-8DFA-4A89-87EB-49C32662AFE0}</a:tableStyleId>
              </a:tblPr>
              <a:tblGrid>
                <a:gridCol w="1682693"/>
                <a:gridCol w="6138423"/>
              </a:tblGrid>
              <a:tr h="56644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rPr>
                        <a:t>条件</a:t>
                      </a:r>
                      <a:endPar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endParaRPr>
                    </a:p>
                  </a:txBody>
                  <a:tcPr marL="83099" marR="83099" marT="40330" marB="40330" anchor="ctr" horzOverflow="overflow"/>
                </a:tc>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ctr"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effectLst/>
                          <a:latin typeface="微软雅黑" pitchFamily="34" charset="-122"/>
                          <a:ea typeface="微软雅黑" pitchFamily="34" charset="-122"/>
                        </a:rPr>
                        <a:t>新三板挂牌</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r>
              <a:tr h="729605">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依法设立且存续满两年</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p>
                      <a:pPr marL="0" marR="0" lvl="0" indent="0" algn="l" defTabSz="914400" rtl="0" eaLnBrk="1" fontAlgn="base" latinLnBrk="0" hangingPunct="1">
                        <a:lnSpc>
                          <a:spcPct val="100000"/>
                        </a:lnSpc>
                        <a:spcBef>
                          <a:spcPct val="40000"/>
                        </a:spcBef>
                        <a:spcAft>
                          <a:spcPct val="0"/>
                        </a:spcAft>
                        <a:buClrTx/>
                        <a:buSzTx/>
                        <a:buFontTx/>
                        <a:buNone/>
                      </a:pP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依法设立且存续满</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2</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年。有限责任公司按原账面净资产值折股整体变更为股份有限公司的，存续时间可以从有限责任公司成立之日起计算；</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r h="1529483">
                <a:tc>
                  <a:txBody>
                    <a:bodyPr/>
                    <a:lstStyle/>
                    <a:p>
                      <a:pPr marL="0" marR="0" lvl="0" indent="0" algn="l" defTabSz="914400" rtl="0" eaLnBrk="1" fontAlgn="base" latinLnBrk="0" hangingPunct="1">
                        <a:lnSpc>
                          <a:spcPct val="100000"/>
                        </a:lnSpc>
                        <a:spcBef>
                          <a:spcPct val="40000"/>
                        </a:spcBef>
                        <a:spcAft>
                          <a:spcPct val="0"/>
                        </a:spcAft>
                        <a:buClrTx/>
                        <a:buSzTx/>
                        <a:buFontTx/>
                        <a:buNone/>
                        <a:defRPr/>
                      </a:pPr>
                      <a:r>
                        <a:rPr lang="zh-CN" altLang="zh-CN" sz="1100" dirty="0" smtClean="0">
                          <a:solidFill>
                            <a:schemeClr val="tx1"/>
                          </a:solidFill>
                          <a:latin typeface="微软雅黑" pitchFamily="34" charset="-122"/>
                          <a:ea typeface="微软雅黑" pitchFamily="34" charset="-122"/>
                        </a:rPr>
                        <a:t>业务明确、具有持续经营能力</a:t>
                      </a:r>
                      <a:endParaRPr lang="en-US" altLang="zh-CN" sz="1100" dirty="0" smtClean="0">
                        <a:solidFill>
                          <a:schemeClr val="tx1"/>
                        </a:solidFill>
                        <a:latin typeface="微软雅黑" pitchFamily="34" charset="-122"/>
                        <a:ea typeface="微软雅黑" pitchFamily="34" charset="-122"/>
                      </a:endParaRPr>
                    </a:p>
                    <a:p>
                      <a:pPr marL="0" marR="0" lvl="0" indent="0" algn="l" defTabSz="914400" rtl="0" eaLnBrk="1" fontAlgn="base" latinLnBrk="0" hangingPunct="1">
                        <a:lnSpc>
                          <a:spcPct val="100000"/>
                        </a:lnSpc>
                        <a:spcBef>
                          <a:spcPct val="40000"/>
                        </a:spcBef>
                        <a:spcAft>
                          <a:spcPct val="0"/>
                        </a:spcAft>
                        <a:buClrTx/>
                        <a:buSzTx/>
                        <a:buFontTx/>
                        <a:buNone/>
                      </a:pPr>
                      <a:endParaRPr kumimoji="0" lang="zh-CN" altLang="en-US" sz="1100" b="0" i="0" u="none" strike="noStrike" kern="1200"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lang="zh-CN" altLang="en-US" sz="1100" dirty="0" smtClean="0">
                          <a:latin typeface="微软雅黑" pitchFamily="34" charset="-122"/>
                          <a:ea typeface="微软雅黑" pitchFamily="34" charset="-122"/>
                        </a:rPr>
                        <a:t>业务明确，是指公司能够明确、具体地阐述其经营的业务、产品或服务、用途及其商业模式等信息。</a:t>
                      </a:r>
                      <a:endParaRPr lang="en-US" altLang="zh-CN" sz="1100" dirty="0" smtClean="0">
                        <a:latin typeface="微软雅黑" pitchFamily="34" charset="-122"/>
                        <a:ea typeface="微软雅黑" pitchFamily="34" charset="-122"/>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lang="zh-CN" altLang="en-US" sz="1100" dirty="0" smtClean="0">
                          <a:latin typeface="微软雅黑" pitchFamily="34" charset="-122"/>
                          <a:ea typeface="微软雅黑" pitchFamily="34" charset="-122"/>
                        </a:rPr>
                        <a:t>公司可同时经营一种或多种业务，每种业务应具有相应的关键资源要素，该要素组成应具有投入、处理和产出能力，能够与商业合同、收入或成本费用等相匹配。</a:t>
                      </a:r>
                      <a:endParaRPr lang="en-US" altLang="zh-CN" sz="1100" dirty="0" smtClean="0">
                        <a:latin typeface="微软雅黑" pitchFamily="34" charset="-122"/>
                        <a:ea typeface="微软雅黑" pitchFamily="34" charset="-122"/>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lang="zh-CN" altLang="en-US" sz="1100" dirty="0" smtClean="0">
                          <a:latin typeface="微软雅黑" pitchFamily="34" charset="-122"/>
                          <a:ea typeface="微软雅黑" pitchFamily="34" charset="-122"/>
                        </a:rPr>
                        <a:t>公司业务在报告期内应有持续的营运记录。营运记录包括现金流量、营业收入、交易客户、研发费用支出等。公司营运记录应满足下列条件：</a:t>
                      </a:r>
                      <a:endParaRPr lang="zh-CN" altLang="en-US" sz="1100" dirty="0" smtClean="0">
                        <a:latin typeface="微软雅黑" pitchFamily="34" charset="-122"/>
                        <a:ea typeface="微软雅黑" pitchFamily="34" charset="-122"/>
                      </a:endParaRPr>
                    </a:p>
                    <a:p>
                      <a:pPr marL="228600" marR="0" lvl="0" indent="-228600" algn="l" defTabSz="914400" rtl="0" eaLnBrk="0" fontAlgn="base" latinLnBrk="0" hangingPunct="0">
                        <a:lnSpc>
                          <a:spcPct val="130000"/>
                        </a:lnSpc>
                        <a:spcBef>
                          <a:spcPct val="40000"/>
                        </a:spcBef>
                        <a:spcAft>
                          <a:spcPct val="0"/>
                        </a:spcAft>
                        <a:buClrTx/>
                        <a:buSzTx/>
                        <a:buFont typeface="+mj-ea"/>
                        <a:buAutoNum type="circleNumDbPlain"/>
                        <a:tabLst>
                          <a:tab pos="410845" algn="l"/>
                        </a:tabLst>
                      </a:pP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公司应在每一个会计期间内形成与同期业务相关的持续营运记录，不能仅存在偶发性交易或事项</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p>
                      <a:pPr marL="228600" marR="0" lvl="0" indent="-228600" algn="l" defTabSz="914400" rtl="0" eaLnBrk="0" fontAlgn="base" latinLnBrk="0" hangingPunct="0">
                        <a:lnSpc>
                          <a:spcPct val="130000"/>
                        </a:lnSpc>
                        <a:spcBef>
                          <a:spcPct val="40000"/>
                        </a:spcBef>
                        <a:spcAft>
                          <a:spcPct val="0"/>
                        </a:spcAft>
                        <a:buClrTx/>
                        <a:buSzTx/>
                        <a:buFont typeface="+mj-ea"/>
                        <a:buAutoNum type="circleNumDbPlain"/>
                        <a:tabLst>
                          <a:tab pos="410845" algn="l"/>
                        </a:tabLst>
                      </a:pP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最近两个完整会计年度的营业收入累计不低于</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1000</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万元；因研发周期较长导致营业收入少于</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1000</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万元，但最近一期末净资产不少于</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3000</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万元的除外。</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p>
                      <a:pPr marL="228600" marR="0" lvl="0" indent="-228600" algn="l" defTabSz="914400" rtl="0" eaLnBrk="0" fontAlgn="base" latinLnBrk="0" hangingPunct="0">
                        <a:lnSpc>
                          <a:spcPct val="130000"/>
                        </a:lnSpc>
                        <a:spcBef>
                          <a:spcPct val="40000"/>
                        </a:spcBef>
                        <a:spcAft>
                          <a:spcPct val="0"/>
                        </a:spcAft>
                        <a:buClrTx/>
                        <a:buSzTx/>
                        <a:buFont typeface="+mj-ea"/>
                        <a:buAutoNum type="circleNumDbPlain"/>
                        <a:tabLst>
                          <a:tab pos="410845" algn="l"/>
                        </a:tabLst>
                      </a:pP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报告期末股本不少于</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500</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万元。</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p>
                      <a:pPr marL="228600" marR="0" lvl="0" indent="-228600" algn="l" defTabSz="914400" rtl="0" eaLnBrk="0" fontAlgn="base" latinLnBrk="0" hangingPunct="0">
                        <a:lnSpc>
                          <a:spcPct val="130000"/>
                        </a:lnSpc>
                        <a:spcBef>
                          <a:spcPct val="40000"/>
                        </a:spcBef>
                        <a:spcAft>
                          <a:spcPct val="0"/>
                        </a:spcAft>
                        <a:buClrTx/>
                        <a:buSzTx/>
                        <a:buFont typeface="+mj-ea"/>
                        <a:buAutoNum type="circleNumDbPlain"/>
                        <a:tabLst>
                          <a:tab pos="410845" algn="l"/>
                        </a:tabLst>
                      </a:pPr>
                      <a:r>
                        <a:rPr lang="zh-CN" altLang="en-US" sz="1100" kern="1200" dirty="0" smtClean="0">
                          <a:solidFill>
                            <a:schemeClr val="dk1"/>
                          </a:solidFill>
                          <a:latin typeface="微软雅黑" pitchFamily="34" charset="-122"/>
                          <a:ea typeface="微软雅黑" pitchFamily="34" charset="-122"/>
                          <a:cs typeface="+mn-cs"/>
                        </a:rPr>
                        <a:t>报告期末每股净资产不低于</a:t>
                      </a:r>
                      <a:r>
                        <a:rPr lang="en-US" altLang="zh-CN" sz="1100" kern="1200" dirty="0" smtClean="0">
                          <a:solidFill>
                            <a:schemeClr val="dk1"/>
                          </a:solidFill>
                          <a:latin typeface="微软雅黑" pitchFamily="34" charset="-122"/>
                          <a:ea typeface="微软雅黑" pitchFamily="34" charset="-122"/>
                          <a:cs typeface="+mn-cs"/>
                        </a:rPr>
                        <a:t>1</a:t>
                      </a:r>
                      <a:r>
                        <a:rPr lang="zh-CN" altLang="en-US" sz="1100" kern="1200" dirty="0" smtClean="0">
                          <a:solidFill>
                            <a:schemeClr val="dk1"/>
                          </a:solidFill>
                          <a:latin typeface="微软雅黑" pitchFamily="34" charset="-122"/>
                          <a:ea typeface="微软雅黑" pitchFamily="34" charset="-122"/>
                          <a:cs typeface="+mn-cs"/>
                        </a:rPr>
                        <a:t>元</a:t>
                      </a:r>
                      <a:r>
                        <a:rPr lang="en-US" altLang="zh-CN" sz="1100" kern="1200" dirty="0" smtClean="0">
                          <a:solidFill>
                            <a:schemeClr val="dk1"/>
                          </a:solidFill>
                          <a:latin typeface="微软雅黑" pitchFamily="34" charset="-122"/>
                          <a:ea typeface="微软雅黑" pitchFamily="34" charset="-122"/>
                          <a:cs typeface="+mn-cs"/>
                        </a:rPr>
                        <a:t>/</a:t>
                      </a:r>
                      <a:r>
                        <a:rPr lang="zh-CN" altLang="en-US" sz="1100" kern="1200" dirty="0" smtClean="0">
                          <a:solidFill>
                            <a:schemeClr val="dk1"/>
                          </a:solidFill>
                          <a:latin typeface="微软雅黑" pitchFamily="34" charset="-122"/>
                          <a:ea typeface="微软雅黑" pitchFamily="34" charset="-122"/>
                          <a:cs typeface="+mn-cs"/>
                        </a:rPr>
                        <a:t>股</a:t>
                      </a:r>
                      <a:endParaRPr lang="en-US" altLang="zh-CN" sz="1100" kern="1200" dirty="0" smtClean="0">
                        <a:solidFill>
                          <a:schemeClr val="dk1"/>
                        </a:solidFill>
                        <a:latin typeface="微软雅黑" pitchFamily="34" charset="-122"/>
                        <a:ea typeface="微软雅黑" pitchFamily="34" charset="-122"/>
                        <a:cs typeface="+mn-cs"/>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kern="1200"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持续经营能力，是指公司在可预见的将来，有能力按照既定目标持续经营下去。</a:t>
                      </a:r>
                      <a:endParaRPr kumimoji="0" lang="en-US" altLang="zh-CN" sz="1100" b="0" i="0" u="none" strike="noStrike" kern="1200"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endParaRPr kumimoji="0" lang="zh-CN" altLang="en-US" sz="1100" b="0" i="0" u="none" strike="noStrike" kern="1200"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bl>
          </a:graphicData>
        </a:graphic>
      </p:graphicFrame>
      <p:sp>
        <p:nvSpPr>
          <p:cNvPr id="4" name="Rectangle 2"/>
          <p:cNvSpPr txBox="1">
            <a:spLocks noChangeArrowheads="1"/>
          </p:cNvSpPr>
          <p:nvPr/>
        </p:nvSpPr>
        <p:spPr>
          <a:xfrm>
            <a:off x="429568" y="269875"/>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200" dirty="0" smtClean="0">
                <a:latin typeface="微软雅黑" pitchFamily="34" charset="-122"/>
                <a:ea typeface="微软雅黑" pitchFamily="34" charset="-122"/>
              </a:rPr>
              <a:t>五、新三板挂牌规则</a:t>
            </a:r>
            <a:endParaRPr lang="zh-CN" altLang="en-US" sz="32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6675" name="Group 3"/>
          <p:cNvGraphicFramePr>
            <a:graphicFrameLocks noGrp="1"/>
          </p:cNvGraphicFramePr>
          <p:nvPr/>
        </p:nvGraphicFramePr>
        <p:xfrm>
          <a:off x="539750" y="1412875"/>
          <a:ext cx="7848600" cy="4097575"/>
        </p:xfrm>
        <a:graphic>
          <a:graphicData uri="http://schemas.openxmlformats.org/drawingml/2006/table">
            <a:tbl>
              <a:tblPr firstRow="1" firstCol="1">
                <a:tableStyleId>{21E4AEA4-8DFA-4A89-87EB-49C32662AFE0}</a:tableStyleId>
              </a:tblPr>
              <a:tblGrid>
                <a:gridCol w="1688606"/>
                <a:gridCol w="6159994"/>
              </a:tblGrid>
              <a:tr h="56644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rPr>
                        <a:t>条件</a:t>
                      </a:r>
                      <a:endPar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endParaRPr>
                    </a:p>
                  </a:txBody>
                  <a:tcPr marL="83099" marR="83099" marT="40330" marB="40330" anchor="ctr" horzOverflow="overflow"/>
                </a:tc>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ctr"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effectLst/>
                          <a:latin typeface="微软雅黑" pitchFamily="34" charset="-122"/>
                          <a:ea typeface="微软雅黑" pitchFamily="34" charset="-122"/>
                        </a:rPr>
                        <a:t>新三板挂牌</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r>
              <a:tr h="1510174">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lang="zh-CN" altLang="en-US" sz="1100" dirty="0" smtClean="0">
                          <a:solidFill>
                            <a:schemeClr val="tx1"/>
                          </a:solidFill>
                          <a:latin typeface="微软雅黑" pitchFamily="34" charset="-122"/>
                          <a:ea typeface="微软雅黑" pitchFamily="34" charset="-122"/>
                        </a:rPr>
                        <a:t>公司治理机制健全，合法规范经营</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1" fontAlgn="base" latinLnBrk="0" hangingPunct="1">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公司依法建立“三会一层”，并按照</a:t>
                      </a:r>
                      <a:r>
                        <a:rPr kumimoji="0" lang="en-US" altLang="zh-CN"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a:t>
                      </a:r>
                      <a:r>
                        <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公司法</a:t>
                      </a:r>
                      <a:r>
                        <a:rPr kumimoji="0" lang="en-US" altLang="zh-CN"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a:t>
                      </a:r>
                      <a:r>
                        <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a:t>
                      </a:r>
                      <a:r>
                        <a:rPr kumimoji="0" lang="en-US" altLang="zh-CN"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a:t>
                      </a:r>
                      <a:r>
                        <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非上市公众公司监督管理办法</a:t>
                      </a:r>
                      <a:r>
                        <a:rPr kumimoji="0" lang="en-US" altLang="zh-CN"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a:t>
                      </a:r>
                      <a:r>
                        <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及</a:t>
                      </a:r>
                      <a:r>
                        <a:rPr kumimoji="0" lang="en-US" altLang="zh-CN"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a:t>
                      </a:r>
                      <a:r>
                        <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非上市公众公司监管指引第</a:t>
                      </a:r>
                      <a:r>
                        <a:rPr kumimoji="0" lang="en-US" altLang="zh-CN"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3</a:t>
                      </a:r>
                      <a:r>
                        <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号</a:t>
                      </a:r>
                      <a:r>
                        <a:rPr kumimoji="0" lang="en-US" altLang="zh-CN"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a:t>
                      </a:r>
                      <a:r>
                        <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章程必备条款</a:t>
                      </a:r>
                      <a:r>
                        <a:rPr kumimoji="0" lang="en-US" altLang="zh-CN"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a:t>
                      </a:r>
                      <a:r>
                        <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等规定制定公司章程、“三会一层”运行规则、投资者关系管理制度、关联交易管理制度等，建立全面完整的公司治理制度。</a:t>
                      </a:r>
                      <a:endParaRPr kumimoji="0" lang="en-US" altLang="zh-CN"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p>
                      <a:pPr marL="88900" marR="0" lvl="0" indent="-88900" algn="l" defTabSz="914400" rtl="0" eaLnBrk="1" fontAlgn="base" latinLnBrk="0" hangingPunct="1">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合法合规经营，是指公司及其控股股东、实际控制人、下属子公司（下属子公司是指公司的全资、控股子公司或通过其他方式纳入合并报表的公司或其他法人，下同）须依法开展经营活动，经营行为合法、合规，不存在重大违法违规行为。</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r h="1115814">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lang="zh-CN" altLang="en-US" sz="1100" dirty="0" smtClean="0">
                          <a:solidFill>
                            <a:schemeClr val="tx1"/>
                          </a:solidFill>
                          <a:latin typeface="微软雅黑" pitchFamily="34" charset="-122"/>
                          <a:ea typeface="微软雅黑" pitchFamily="34" charset="-122"/>
                        </a:rPr>
                        <a:t>股权明晰，股票发行和转让行为合法合规</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lang="zh-CN" altLang="en-US" sz="1100" dirty="0" smtClean="0">
                          <a:latin typeface="微软雅黑" pitchFamily="34" charset="-122"/>
                          <a:ea typeface="微软雅黑" pitchFamily="34" charset="-122"/>
                        </a:rPr>
                        <a:t>股权明晰，是指公司的股权结构清晰，权属分明，真实确定，合法合规，股东特别是控股股东、实际控制人及其关联股东或实际支配的股东持有公司的股份不存在权属争议或潜在纠纷。</a:t>
                      </a:r>
                      <a:endParaRPr lang="en-US" altLang="zh-CN" sz="1100" dirty="0" smtClean="0">
                        <a:latin typeface="微软雅黑" pitchFamily="34" charset="-122"/>
                        <a:ea typeface="微软雅黑" pitchFamily="34" charset="-122"/>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lang="zh-CN" altLang="en-US" sz="1100" dirty="0" smtClean="0">
                          <a:latin typeface="微软雅黑" pitchFamily="34" charset="-122"/>
                          <a:ea typeface="微软雅黑" pitchFamily="34" charset="-122"/>
                        </a:rPr>
                        <a:t>股票发行和转让合法合规，是指公司及下属子公司的股票发行和转让依法履行必要内部决议、外部审批（如有）程序。</a:t>
                      </a:r>
                      <a:endPar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r h="905147">
                <a:tc>
                  <a:txBody>
                    <a:bodyPr/>
                    <a:lstStyle/>
                    <a:p>
                      <a:pPr marL="0" marR="0" lvl="0" indent="0" algn="l" defTabSz="914400" rtl="0" eaLnBrk="1" fontAlgn="base" latinLnBrk="0" hangingPunct="1">
                        <a:lnSpc>
                          <a:spcPct val="100000"/>
                        </a:lnSpc>
                        <a:spcBef>
                          <a:spcPct val="40000"/>
                        </a:spcBef>
                        <a:spcAft>
                          <a:spcPct val="0"/>
                        </a:spcAft>
                        <a:buClrTx/>
                        <a:buSzTx/>
                        <a:buFontTx/>
                        <a:buNone/>
                      </a:pPr>
                      <a:r>
                        <a:rPr lang="zh-CN" altLang="zh-CN" sz="1100" dirty="0" smtClean="0">
                          <a:solidFill>
                            <a:schemeClr val="tx1"/>
                          </a:solidFill>
                          <a:latin typeface="微软雅黑" pitchFamily="34" charset="-122"/>
                          <a:ea typeface="微软雅黑" pitchFamily="34" charset="-122"/>
                        </a:rPr>
                        <a:t>主办券商推荐并持续督导</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公司须经主办券商推荐，双方签署了</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推荐挂牌并持续督导协议</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主办券商应完成尽职调查和内核程序，对公司是否符合挂牌条件发表独立意见，并出具推荐报告。</a:t>
                      </a:r>
                      <a:endPar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bl>
          </a:graphicData>
        </a:graphic>
      </p:graphicFrame>
      <p:sp>
        <p:nvSpPr>
          <p:cNvPr id="4" name="Rectangle 2"/>
          <p:cNvSpPr txBox="1">
            <a:spLocks noChangeArrowheads="1"/>
          </p:cNvSpPr>
          <p:nvPr/>
        </p:nvSpPr>
        <p:spPr>
          <a:xfrm>
            <a:off x="395536" y="310183"/>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200" dirty="0" smtClean="0">
                <a:latin typeface="微软雅黑" pitchFamily="34" charset="-122"/>
                <a:ea typeface="微软雅黑" pitchFamily="34" charset="-122"/>
              </a:rPr>
              <a:t>五、新三板挂牌规则</a:t>
            </a:r>
            <a:endParaRPr lang="zh-CN" altLang="en-US" sz="32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200" dirty="0" smtClean="0">
                <a:latin typeface="微软雅黑" pitchFamily="34" charset="-122"/>
                <a:ea typeface="微软雅黑" pitchFamily="34" charset="-122"/>
              </a:rPr>
              <a:t>五、新三板挂牌规则</a:t>
            </a:r>
            <a:endParaRPr lang="zh-CN" altLang="en-US" sz="3200" dirty="0" smtClean="0">
              <a:latin typeface="微软雅黑" pitchFamily="34" charset="-122"/>
              <a:ea typeface="微软雅黑" pitchFamily="34" charset="-122"/>
            </a:endParaRPr>
          </a:p>
        </p:txBody>
      </p:sp>
      <p:graphicFrame>
        <p:nvGraphicFramePr>
          <p:cNvPr id="2" name="表格 1"/>
          <p:cNvGraphicFramePr>
            <a:graphicFrameLocks noGrp="1"/>
          </p:cNvGraphicFramePr>
          <p:nvPr/>
        </p:nvGraphicFramePr>
        <p:xfrm>
          <a:off x="575618" y="1340768"/>
          <a:ext cx="7812732" cy="4773612"/>
        </p:xfrm>
        <a:graphic>
          <a:graphicData uri="http://schemas.openxmlformats.org/drawingml/2006/table">
            <a:tbl>
              <a:tblPr firstRow="1" firstCol="1" bandRow="1">
                <a:tableStyleId>{21E4AEA4-8DFA-4A89-87EB-49C32662AFE0}</a:tableStyleId>
              </a:tblPr>
              <a:tblGrid>
                <a:gridCol w="1292180"/>
                <a:gridCol w="2102753"/>
                <a:gridCol w="4417799"/>
              </a:tblGrid>
              <a:tr h="770596">
                <a:tc gridSpan="3">
                  <a:txBody>
                    <a:bodyPr/>
                    <a:lstStyle/>
                    <a:p>
                      <a:pPr marL="0" marR="0" indent="0" algn="ctr" defTabSz="914400" rtl="0" eaLnBrk="1" fontAlgn="ctr" latinLnBrk="0" hangingPunct="1">
                        <a:lnSpc>
                          <a:spcPts val="2800"/>
                        </a:lnSpc>
                        <a:spcBef>
                          <a:spcPts val="0"/>
                        </a:spcBef>
                        <a:spcAft>
                          <a:spcPts val="0"/>
                        </a:spcAft>
                        <a:buClrTx/>
                        <a:buSzTx/>
                        <a:buFontTx/>
                        <a:buNone/>
                        <a:defRPr/>
                      </a:pPr>
                      <a:r>
                        <a:rPr lang="zh-CN" altLang="zh-CN" sz="1100" dirty="0" smtClean="0">
                          <a:solidFill>
                            <a:schemeClr val="tx1"/>
                          </a:solidFill>
                          <a:latin typeface="微软雅黑" pitchFamily="34" charset="-122"/>
                          <a:ea typeface="微软雅黑" pitchFamily="34" charset="-122"/>
                        </a:rPr>
                        <a:t>附基础层挂牌企业转创新层标准</a:t>
                      </a:r>
                      <a:endParaRPr lang="zh-CN" altLang="en-US" sz="1100" dirty="0" smtClean="0">
                        <a:solidFill>
                          <a:schemeClr val="tx1"/>
                        </a:solidFill>
                        <a:latin typeface="微软雅黑" pitchFamily="34" charset="-122"/>
                        <a:ea typeface="微软雅黑" pitchFamily="34" charset="-122"/>
                      </a:endParaRPr>
                    </a:p>
                    <a:p>
                      <a:pPr algn="ctr" fontAlgn="ctr">
                        <a:lnSpc>
                          <a:spcPts val="2800"/>
                        </a:lnSpc>
                        <a:spcAft>
                          <a:spcPts val="0"/>
                        </a:spcAft>
                      </a:pPr>
                      <a:endParaRPr lang="zh-CN" sz="1100" kern="100" dirty="0">
                        <a:effectLst/>
                        <a:latin typeface="微软雅黑" pitchFamily="34" charset="-122"/>
                        <a:ea typeface="微软雅黑" pitchFamily="34" charset="-122"/>
                        <a:cs typeface="Times New Roman" panose="02020503050405090304"/>
                      </a:endParaRPr>
                    </a:p>
                  </a:txBody>
                  <a:tcPr marL="7996" marR="7996" marT="7996" marB="7996" anchor="ctr"/>
                </a:tc>
                <a:tc hMerge="1">
                  <a:tcPr marL="7996" marR="7996" marT="7996" marB="7996" anchor="ctr"/>
                </a:tc>
                <a:tc hMerge="1">
                  <a:tcPr marL="7996" marR="7996" marT="7996" marB="7996" anchor="ctr"/>
                </a:tc>
              </a:tr>
              <a:tr h="1485101">
                <a:tc>
                  <a:txBody>
                    <a:bodyPr/>
                    <a:lstStyle/>
                    <a:p>
                      <a:pPr algn="ctr" fontAlgn="ctr">
                        <a:lnSpc>
                          <a:spcPts val="2800"/>
                        </a:lnSpc>
                        <a:spcAft>
                          <a:spcPts val="0"/>
                        </a:spcAft>
                      </a:pPr>
                      <a:r>
                        <a:rPr lang="zh-CN" sz="1100" kern="0" dirty="0">
                          <a:solidFill>
                            <a:schemeClr val="tx1"/>
                          </a:solidFill>
                          <a:effectLst/>
                          <a:latin typeface="微软雅黑" pitchFamily="34" charset="-122"/>
                          <a:ea typeface="微软雅黑" pitchFamily="34" charset="-122"/>
                        </a:rPr>
                        <a:t>标准一</a:t>
                      </a:r>
                      <a:endParaRPr lang="zh-CN" sz="1100" kern="100" dirty="0">
                        <a:solidFill>
                          <a:schemeClr val="tx1"/>
                        </a:solidFill>
                        <a:effectLst/>
                        <a:latin typeface="微软雅黑" pitchFamily="34" charset="-122"/>
                        <a:ea typeface="微软雅黑" pitchFamily="34" charset="-122"/>
                        <a:cs typeface="Times New Roman" panose="02020503050405090304"/>
                      </a:endParaRPr>
                    </a:p>
                  </a:txBody>
                  <a:tcPr marL="7996" marR="7996" marT="7996" marB="7996" anchor="ctr"/>
                </a:tc>
                <a:tc>
                  <a:txBody>
                    <a:bodyPr/>
                    <a:lstStyle/>
                    <a:p>
                      <a:pPr algn="ctr" fontAlgn="ctr">
                        <a:lnSpc>
                          <a:spcPts val="2800"/>
                        </a:lnSpc>
                        <a:spcAft>
                          <a:spcPts val="0"/>
                        </a:spcAft>
                      </a:pPr>
                      <a:r>
                        <a:rPr lang="zh-CN" sz="1100" kern="0" dirty="0">
                          <a:effectLst/>
                          <a:latin typeface="微软雅黑" pitchFamily="34" charset="-122"/>
                          <a:ea typeface="微软雅黑" pitchFamily="34" charset="-122"/>
                        </a:rPr>
                        <a:t>净</a:t>
                      </a:r>
                      <a:r>
                        <a:rPr lang="zh-CN" sz="1100" kern="0" dirty="0" smtClean="0">
                          <a:effectLst/>
                          <a:latin typeface="微软雅黑" pitchFamily="34" charset="-122"/>
                          <a:ea typeface="微软雅黑" pitchFamily="34" charset="-122"/>
                        </a:rPr>
                        <a:t>利润</a:t>
                      </a:r>
                      <a:br>
                        <a:rPr lang="en-US" sz="1100" kern="0" dirty="0">
                          <a:effectLst/>
                          <a:latin typeface="微软雅黑" pitchFamily="34" charset="-122"/>
                          <a:ea typeface="微软雅黑" pitchFamily="34" charset="-122"/>
                        </a:rPr>
                      </a:br>
                      <a:r>
                        <a:rPr lang="en-US" altLang="zh-CN" sz="1100" kern="0" dirty="0" smtClean="0">
                          <a:effectLst/>
                          <a:latin typeface="微软雅黑" pitchFamily="34" charset="-122"/>
                          <a:ea typeface="微软雅黑" pitchFamily="34" charset="-122"/>
                        </a:rPr>
                        <a:t>+</a:t>
                      </a:r>
                      <a:r>
                        <a:rPr lang="zh-CN" sz="1100" kern="0" dirty="0" smtClean="0">
                          <a:effectLst/>
                          <a:latin typeface="微软雅黑" pitchFamily="34" charset="-122"/>
                          <a:ea typeface="微软雅黑" pitchFamily="34" charset="-122"/>
                        </a:rPr>
                        <a:t>净资产收益率</a:t>
                      </a:r>
                      <a:endParaRPr lang="en-US" altLang="zh-CN" sz="1100" kern="0" dirty="0" smtClean="0">
                        <a:effectLst/>
                        <a:latin typeface="微软雅黑" pitchFamily="34" charset="-122"/>
                        <a:ea typeface="微软雅黑" pitchFamily="34" charset="-122"/>
                      </a:endParaRPr>
                    </a:p>
                    <a:p>
                      <a:pPr algn="ctr" fontAlgn="ctr">
                        <a:lnSpc>
                          <a:spcPts val="2800"/>
                        </a:lnSpc>
                        <a:spcAft>
                          <a:spcPts val="0"/>
                        </a:spcAft>
                      </a:pPr>
                      <a:r>
                        <a:rPr lang="en-US" altLang="zh-CN" sz="1100" kern="0" dirty="0" smtClean="0">
                          <a:effectLst/>
                          <a:latin typeface="微软雅黑" pitchFamily="34" charset="-122"/>
                          <a:ea typeface="微软雅黑" pitchFamily="34" charset="-122"/>
                        </a:rPr>
                        <a:t>+</a:t>
                      </a:r>
                      <a:r>
                        <a:rPr lang="zh-CN" altLang="en-US" sz="1100" kern="0" dirty="0" smtClean="0">
                          <a:effectLst/>
                          <a:latin typeface="微软雅黑" pitchFamily="34" charset="-122"/>
                          <a:ea typeface="微软雅黑" pitchFamily="34" charset="-122"/>
                        </a:rPr>
                        <a:t>股本</a:t>
                      </a:r>
                      <a:endParaRPr lang="zh-CN" sz="1100" kern="100" dirty="0">
                        <a:effectLst/>
                        <a:latin typeface="微软雅黑" pitchFamily="34" charset="-122"/>
                        <a:ea typeface="微软雅黑" pitchFamily="34" charset="-122"/>
                        <a:cs typeface="Times New Roman" panose="02020503050405090304"/>
                      </a:endParaRPr>
                    </a:p>
                  </a:txBody>
                  <a:tcPr marL="7996" marR="7996" marT="7996" marB="7996" anchor="ctr"/>
                </a:tc>
                <a:tc>
                  <a:txBody>
                    <a:bodyPr/>
                    <a:lstStyle/>
                    <a:p>
                      <a:pPr marL="228600" indent="-228600" algn="l" fontAlgn="ctr">
                        <a:lnSpc>
                          <a:spcPts val="2800"/>
                        </a:lnSpc>
                        <a:spcAft>
                          <a:spcPts val="0"/>
                        </a:spcAft>
                        <a:buFont typeface="+mj-ea"/>
                        <a:buAutoNum type="circleNumDbPlain"/>
                      </a:pPr>
                      <a:r>
                        <a:rPr lang="zh-CN" altLang="en-US" sz="1100" kern="0" dirty="0" smtClean="0">
                          <a:effectLst/>
                          <a:latin typeface="微软雅黑" pitchFamily="34" charset="-122"/>
                          <a:ea typeface="微软雅黑" pitchFamily="34" charset="-122"/>
                        </a:rPr>
                        <a:t>最近两年的净利润均不少于</a:t>
                      </a:r>
                      <a:r>
                        <a:rPr lang="en-US" altLang="zh-CN" sz="1100" kern="0" dirty="0" smtClean="0">
                          <a:effectLst/>
                          <a:latin typeface="微软雅黑" pitchFamily="34" charset="-122"/>
                          <a:ea typeface="微软雅黑" pitchFamily="34" charset="-122"/>
                        </a:rPr>
                        <a:t>1000</a:t>
                      </a:r>
                      <a:r>
                        <a:rPr lang="zh-CN" altLang="en-US" sz="1100" kern="0" dirty="0" smtClean="0">
                          <a:effectLst/>
                          <a:latin typeface="微软雅黑" pitchFamily="34" charset="-122"/>
                          <a:ea typeface="微软雅黑" pitchFamily="34" charset="-122"/>
                        </a:rPr>
                        <a:t>万元（以扣除非经常性损益前后孰低者为计算依据）；</a:t>
                      </a:r>
                      <a:endParaRPr lang="en-US" altLang="zh-CN" sz="1100" kern="0" dirty="0" smtClean="0">
                        <a:effectLst/>
                        <a:latin typeface="微软雅黑" pitchFamily="34" charset="-122"/>
                        <a:ea typeface="微软雅黑" pitchFamily="34" charset="-122"/>
                      </a:endParaRPr>
                    </a:p>
                    <a:p>
                      <a:pPr marL="228600" indent="-228600" algn="l" fontAlgn="ctr">
                        <a:lnSpc>
                          <a:spcPts val="2800"/>
                        </a:lnSpc>
                        <a:spcAft>
                          <a:spcPts val="0"/>
                        </a:spcAft>
                        <a:buFont typeface="+mj-ea"/>
                        <a:buAutoNum type="circleNumDbPlain"/>
                      </a:pPr>
                      <a:r>
                        <a:rPr lang="zh-CN" altLang="en-US" sz="1100" kern="0" dirty="0" smtClean="0">
                          <a:effectLst/>
                          <a:latin typeface="微软雅黑" pitchFamily="34" charset="-122"/>
                          <a:ea typeface="微软雅黑" pitchFamily="34" charset="-122"/>
                        </a:rPr>
                        <a:t>最近两年加权平均净资产收益率平均不低于</a:t>
                      </a:r>
                      <a:r>
                        <a:rPr lang="en-US" altLang="zh-CN" sz="1100" kern="0" dirty="0" smtClean="0">
                          <a:effectLst/>
                          <a:latin typeface="微软雅黑" pitchFamily="34" charset="-122"/>
                          <a:ea typeface="微软雅黑" pitchFamily="34" charset="-122"/>
                        </a:rPr>
                        <a:t>8%</a:t>
                      </a:r>
                      <a:r>
                        <a:rPr lang="zh-CN" altLang="en-US" sz="1100" kern="0" dirty="0" smtClean="0">
                          <a:effectLst/>
                          <a:latin typeface="微软雅黑" pitchFamily="34" charset="-122"/>
                          <a:ea typeface="微软雅黑" pitchFamily="34" charset="-122"/>
                        </a:rPr>
                        <a:t>（以扣除非经常性损益前后孰低者为计算依据）；</a:t>
                      </a:r>
                      <a:endParaRPr lang="en-US" altLang="zh-CN" sz="1100" kern="0" dirty="0" smtClean="0">
                        <a:effectLst/>
                        <a:latin typeface="微软雅黑" pitchFamily="34" charset="-122"/>
                        <a:ea typeface="微软雅黑" pitchFamily="34" charset="-122"/>
                      </a:endParaRPr>
                    </a:p>
                    <a:p>
                      <a:pPr marL="228600" indent="-228600" algn="l" fontAlgn="ctr">
                        <a:lnSpc>
                          <a:spcPts val="2800"/>
                        </a:lnSpc>
                        <a:spcAft>
                          <a:spcPts val="0"/>
                        </a:spcAft>
                        <a:buFont typeface="+mj-ea"/>
                        <a:buAutoNum type="circleNumDbPlain"/>
                      </a:pPr>
                      <a:r>
                        <a:rPr lang="zh-CN" altLang="en-US" sz="1100" kern="0" dirty="0" smtClean="0">
                          <a:effectLst/>
                          <a:latin typeface="微软雅黑" pitchFamily="34" charset="-122"/>
                          <a:ea typeface="微软雅黑" pitchFamily="34" charset="-122"/>
                        </a:rPr>
                        <a:t>股本总额不少于</a:t>
                      </a:r>
                      <a:r>
                        <a:rPr lang="en-US" altLang="zh-CN" sz="1100" kern="0" dirty="0" smtClean="0">
                          <a:effectLst/>
                          <a:latin typeface="微软雅黑" pitchFamily="34" charset="-122"/>
                          <a:ea typeface="微软雅黑" pitchFamily="34" charset="-122"/>
                        </a:rPr>
                        <a:t>2000</a:t>
                      </a:r>
                      <a:r>
                        <a:rPr lang="zh-CN" altLang="en-US" sz="1100" kern="0" dirty="0" smtClean="0">
                          <a:effectLst/>
                          <a:latin typeface="微软雅黑" pitchFamily="34" charset="-122"/>
                          <a:ea typeface="微软雅黑" pitchFamily="34" charset="-122"/>
                        </a:rPr>
                        <a:t>万元。</a:t>
                      </a:r>
                      <a:endParaRPr lang="zh-CN" sz="1100" kern="100" dirty="0">
                        <a:effectLst/>
                        <a:latin typeface="微软雅黑" pitchFamily="34" charset="-122"/>
                        <a:ea typeface="微软雅黑" pitchFamily="34" charset="-122"/>
                        <a:cs typeface="Times New Roman" panose="02020503050405090304"/>
                      </a:endParaRPr>
                    </a:p>
                  </a:txBody>
                  <a:tcPr marL="7996" marR="7996" marT="7996" marB="7996" anchor="ctr"/>
                </a:tc>
              </a:tr>
              <a:tr h="1104512">
                <a:tc>
                  <a:txBody>
                    <a:bodyPr/>
                    <a:lstStyle/>
                    <a:p>
                      <a:pPr algn="ctr" fontAlgn="ctr">
                        <a:lnSpc>
                          <a:spcPts val="2800"/>
                        </a:lnSpc>
                        <a:spcAft>
                          <a:spcPts val="0"/>
                        </a:spcAft>
                      </a:pPr>
                      <a:r>
                        <a:rPr lang="zh-CN" sz="1100" kern="0" dirty="0">
                          <a:solidFill>
                            <a:schemeClr val="tx1"/>
                          </a:solidFill>
                          <a:effectLst/>
                          <a:latin typeface="微软雅黑" pitchFamily="34" charset="-122"/>
                          <a:ea typeface="微软雅黑" pitchFamily="34" charset="-122"/>
                        </a:rPr>
                        <a:t>标准二</a:t>
                      </a:r>
                      <a:endParaRPr lang="zh-CN" sz="1100" kern="100" dirty="0">
                        <a:solidFill>
                          <a:schemeClr val="tx1"/>
                        </a:solidFill>
                        <a:effectLst/>
                        <a:latin typeface="微软雅黑" pitchFamily="34" charset="-122"/>
                        <a:ea typeface="微软雅黑" pitchFamily="34" charset="-122"/>
                        <a:cs typeface="Times New Roman" panose="02020503050405090304"/>
                      </a:endParaRPr>
                    </a:p>
                  </a:txBody>
                  <a:tcPr marL="7996" marR="7996" marT="7996" marB="7996" anchor="ctr"/>
                </a:tc>
                <a:tc>
                  <a:txBody>
                    <a:bodyPr/>
                    <a:lstStyle/>
                    <a:p>
                      <a:pPr algn="ctr" fontAlgn="ctr">
                        <a:lnSpc>
                          <a:spcPts val="2800"/>
                        </a:lnSpc>
                        <a:spcAft>
                          <a:spcPts val="0"/>
                        </a:spcAft>
                      </a:pPr>
                      <a:r>
                        <a:rPr lang="zh-CN" sz="1100" kern="0" dirty="0">
                          <a:effectLst/>
                          <a:latin typeface="微软雅黑" pitchFamily="34" charset="-122"/>
                          <a:ea typeface="微软雅黑" pitchFamily="34" charset="-122"/>
                        </a:rPr>
                        <a:t>营业收入复合</a:t>
                      </a:r>
                      <a:r>
                        <a:rPr lang="zh-CN" sz="1100" kern="0" dirty="0" smtClean="0">
                          <a:effectLst/>
                          <a:latin typeface="微软雅黑" pitchFamily="34" charset="-122"/>
                          <a:ea typeface="微软雅黑" pitchFamily="34" charset="-122"/>
                        </a:rPr>
                        <a:t>增长率</a:t>
                      </a:r>
                      <a:br>
                        <a:rPr lang="en-US" sz="1100" kern="0" dirty="0">
                          <a:effectLst/>
                          <a:latin typeface="微软雅黑" pitchFamily="34" charset="-122"/>
                          <a:ea typeface="微软雅黑" pitchFamily="34" charset="-122"/>
                        </a:rPr>
                      </a:br>
                      <a:r>
                        <a:rPr lang="en-US" altLang="zh-CN" sz="1100" kern="0" dirty="0" smtClean="0">
                          <a:effectLst/>
                          <a:latin typeface="微软雅黑" pitchFamily="34" charset="-122"/>
                          <a:ea typeface="微软雅黑" pitchFamily="34" charset="-122"/>
                        </a:rPr>
                        <a:t>+</a:t>
                      </a:r>
                      <a:r>
                        <a:rPr lang="zh-CN" sz="1100" kern="0" dirty="0" smtClean="0">
                          <a:effectLst/>
                          <a:latin typeface="微软雅黑" pitchFamily="34" charset="-122"/>
                          <a:ea typeface="微软雅黑" pitchFamily="34" charset="-122"/>
                        </a:rPr>
                        <a:t>营业收入</a:t>
                      </a:r>
                      <a:br>
                        <a:rPr lang="en-US" sz="1100" kern="0" dirty="0">
                          <a:effectLst/>
                          <a:latin typeface="微软雅黑" pitchFamily="34" charset="-122"/>
                          <a:ea typeface="微软雅黑" pitchFamily="34" charset="-122"/>
                        </a:rPr>
                      </a:br>
                      <a:r>
                        <a:rPr lang="en-US" altLang="zh-CN" sz="1100" kern="0" dirty="0" smtClean="0">
                          <a:effectLst/>
                          <a:latin typeface="微软雅黑" pitchFamily="34" charset="-122"/>
                          <a:ea typeface="微软雅黑" pitchFamily="34" charset="-122"/>
                        </a:rPr>
                        <a:t>+</a:t>
                      </a:r>
                      <a:r>
                        <a:rPr lang="zh-CN" sz="1100" kern="0" dirty="0" smtClean="0">
                          <a:effectLst/>
                          <a:latin typeface="微软雅黑" pitchFamily="34" charset="-122"/>
                          <a:ea typeface="微软雅黑" pitchFamily="34" charset="-122"/>
                        </a:rPr>
                        <a:t>股本</a:t>
                      </a:r>
                      <a:endParaRPr lang="zh-CN" sz="1100" kern="100" dirty="0">
                        <a:effectLst/>
                        <a:latin typeface="微软雅黑" pitchFamily="34" charset="-122"/>
                        <a:ea typeface="微软雅黑" pitchFamily="34" charset="-122"/>
                        <a:cs typeface="Times New Roman" panose="02020503050405090304"/>
                      </a:endParaRPr>
                    </a:p>
                  </a:txBody>
                  <a:tcPr marL="7996" marR="7996" marT="7996" marB="7996" anchor="ctr"/>
                </a:tc>
                <a:tc>
                  <a:txBody>
                    <a:bodyPr/>
                    <a:lstStyle/>
                    <a:p>
                      <a:pPr marL="228600" indent="-228600" algn="l" fontAlgn="ctr">
                        <a:lnSpc>
                          <a:spcPts val="2800"/>
                        </a:lnSpc>
                        <a:spcAft>
                          <a:spcPts val="0"/>
                        </a:spcAft>
                        <a:buFont typeface="+mj-ea"/>
                        <a:buAutoNum type="circleNumDbPlain"/>
                      </a:pPr>
                      <a:r>
                        <a:rPr lang="zh-CN" altLang="en-US" sz="1100" kern="100" dirty="0" smtClean="0">
                          <a:effectLst/>
                          <a:latin typeface="微软雅黑" pitchFamily="34" charset="-122"/>
                          <a:ea typeface="微软雅黑" pitchFamily="34" charset="-122"/>
                          <a:cs typeface="Times New Roman" panose="02020503050405090304"/>
                        </a:rPr>
                        <a:t>最近两年营业收入连续增长，且年均复合增长率不低于</a:t>
                      </a:r>
                      <a:r>
                        <a:rPr lang="en-US" altLang="zh-CN" sz="1100" kern="100" dirty="0" smtClean="0">
                          <a:effectLst/>
                          <a:latin typeface="微软雅黑" pitchFamily="34" charset="-122"/>
                          <a:ea typeface="微软雅黑" pitchFamily="34" charset="-122"/>
                          <a:cs typeface="Times New Roman" panose="02020503050405090304"/>
                        </a:rPr>
                        <a:t>50%</a:t>
                      </a:r>
                      <a:r>
                        <a:rPr lang="zh-CN" altLang="en-US" sz="1100" kern="100" dirty="0" smtClean="0">
                          <a:effectLst/>
                          <a:latin typeface="微软雅黑" pitchFamily="34" charset="-122"/>
                          <a:ea typeface="微软雅黑" pitchFamily="34" charset="-122"/>
                          <a:cs typeface="Times New Roman" panose="02020503050405090304"/>
                        </a:rPr>
                        <a:t>；</a:t>
                      </a:r>
                      <a:endParaRPr lang="en-US" altLang="zh-CN" sz="1100" kern="100" dirty="0" smtClean="0">
                        <a:effectLst/>
                        <a:latin typeface="微软雅黑" pitchFamily="34" charset="-122"/>
                        <a:ea typeface="微软雅黑" pitchFamily="34" charset="-122"/>
                        <a:cs typeface="Times New Roman" panose="02020503050405090304"/>
                      </a:endParaRPr>
                    </a:p>
                    <a:p>
                      <a:pPr marL="228600" indent="-228600" algn="l" fontAlgn="ctr">
                        <a:lnSpc>
                          <a:spcPts val="2800"/>
                        </a:lnSpc>
                        <a:spcAft>
                          <a:spcPts val="0"/>
                        </a:spcAft>
                        <a:buFont typeface="+mj-ea"/>
                        <a:buAutoNum type="circleNumDbPlain"/>
                      </a:pPr>
                      <a:r>
                        <a:rPr lang="zh-CN" altLang="en-US" sz="1100" kern="100" dirty="0" smtClean="0">
                          <a:effectLst/>
                          <a:latin typeface="微软雅黑" pitchFamily="34" charset="-122"/>
                          <a:ea typeface="微软雅黑" pitchFamily="34" charset="-122"/>
                          <a:cs typeface="Times New Roman" panose="02020503050405090304"/>
                        </a:rPr>
                        <a:t>最近两年营业收入平均不低于</a:t>
                      </a:r>
                      <a:r>
                        <a:rPr lang="en-US" altLang="zh-CN" sz="1100" kern="100" dirty="0" smtClean="0">
                          <a:effectLst/>
                          <a:latin typeface="微软雅黑" pitchFamily="34" charset="-122"/>
                          <a:ea typeface="微软雅黑" pitchFamily="34" charset="-122"/>
                          <a:cs typeface="Times New Roman" panose="02020503050405090304"/>
                        </a:rPr>
                        <a:t>6000</a:t>
                      </a:r>
                      <a:r>
                        <a:rPr lang="zh-CN" altLang="en-US" sz="1100" kern="100" dirty="0" smtClean="0">
                          <a:effectLst/>
                          <a:latin typeface="微软雅黑" pitchFamily="34" charset="-122"/>
                          <a:ea typeface="微软雅黑" pitchFamily="34" charset="-122"/>
                          <a:cs typeface="Times New Roman" panose="02020503050405090304"/>
                        </a:rPr>
                        <a:t>万元；</a:t>
                      </a:r>
                      <a:endParaRPr lang="en-US" altLang="zh-CN" sz="1100" kern="100" dirty="0" smtClean="0">
                        <a:effectLst/>
                        <a:latin typeface="微软雅黑" pitchFamily="34" charset="-122"/>
                        <a:ea typeface="微软雅黑" pitchFamily="34" charset="-122"/>
                        <a:cs typeface="Times New Roman" panose="02020503050405090304"/>
                      </a:endParaRPr>
                    </a:p>
                    <a:p>
                      <a:pPr marL="228600" indent="-228600" algn="l" fontAlgn="ctr">
                        <a:lnSpc>
                          <a:spcPts val="2800"/>
                        </a:lnSpc>
                        <a:spcAft>
                          <a:spcPts val="0"/>
                        </a:spcAft>
                        <a:buFont typeface="+mj-ea"/>
                        <a:buAutoNum type="circleNumDbPlain"/>
                      </a:pPr>
                      <a:r>
                        <a:rPr lang="zh-CN" altLang="en-US" sz="1100" kern="100" dirty="0" smtClean="0">
                          <a:effectLst/>
                          <a:latin typeface="微软雅黑" pitchFamily="34" charset="-122"/>
                          <a:ea typeface="微软雅黑" pitchFamily="34" charset="-122"/>
                          <a:cs typeface="Times New Roman" panose="02020503050405090304"/>
                        </a:rPr>
                        <a:t>股本总额不少于</a:t>
                      </a:r>
                      <a:r>
                        <a:rPr lang="en-US" altLang="zh-CN" sz="1100" kern="100" dirty="0" smtClean="0">
                          <a:effectLst/>
                          <a:latin typeface="微软雅黑" pitchFamily="34" charset="-122"/>
                          <a:ea typeface="微软雅黑" pitchFamily="34" charset="-122"/>
                          <a:cs typeface="Times New Roman" panose="02020503050405090304"/>
                        </a:rPr>
                        <a:t>2000</a:t>
                      </a:r>
                      <a:r>
                        <a:rPr lang="zh-CN" altLang="en-US" sz="1100" kern="100" dirty="0" smtClean="0">
                          <a:effectLst/>
                          <a:latin typeface="微软雅黑" pitchFamily="34" charset="-122"/>
                          <a:ea typeface="微软雅黑" pitchFamily="34" charset="-122"/>
                          <a:cs typeface="Times New Roman" panose="02020503050405090304"/>
                        </a:rPr>
                        <a:t>万元。</a:t>
                      </a:r>
                      <a:endParaRPr lang="zh-CN" sz="1100" kern="100" dirty="0">
                        <a:effectLst/>
                        <a:latin typeface="微软雅黑" pitchFamily="34" charset="-122"/>
                        <a:ea typeface="微软雅黑" pitchFamily="34" charset="-122"/>
                        <a:cs typeface="Times New Roman" panose="02020503050405090304"/>
                      </a:endParaRPr>
                    </a:p>
                  </a:txBody>
                  <a:tcPr marL="7996" marR="7996" marT="7996" marB="7996" anchor="ctr"/>
                </a:tc>
              </a:tr>
              <a:tr h="1104512">
                <a:tc>
                  <a:txBody>
                    <a:bodyPr/>
                    <a:lstStyle/>
                    <a:p>
                      <a:pPr algn="ctr" fontAlgn="ctr">
                        <a:lnSpc>
                          <a:spcPts val="2800"/>
                        </a:lnSpc>
                        <a:spcAft>
                          <a:spcPts val="0"/>
                        </a:spcAft>
                      </a:pPr>
                      <a:r>
                        <a:rPr lang="zh-CN" sz="1100" kern="0" dirty="0">
                          <a:solidFill>
                            <a:schemeClr val="tx1"/>
                          </a:solidFill>
                          <a:effectLst/>
                          <a:latin typeface="微软雅黑" pitchFamily="34" charset="-122"/>
                          <a:ea typeface="微软雅黑" pitchFamily="34" charset="-122"/>
                        </a:rPr>
                        <a:t>标准三</a:t>
                      </a:r>
                      <a:endParaRPr lang="zh-CN" sz="1100" kern="100" dirty="0">
                        <a:solidFill>
                          <a:schemeClr val="tx1"/>
                        </a:solidFill>
                        <a:effectLst/>
                        <a:latin typeface="微软雅黑" pitchFamily="34" charset="-122"/>
                        <a:ea typeface="微软雅黑" pitchFamily="34" charset="-122"/>
                        <a:cs typeface="Times New Roman" panose="02020503050405090304"/>
                      </a:endParaRPr>
                    </a:p>
                  </a:txBody>
                  <a:tcPr marL="7996" marR="7996" marT="7996" marB="7996" anchor="ctr"/>
                </a:tc>
                <a:tc>
                  <a:txBody>
                    <a:bodyPr/>
                    <a:lstStyle/>
                    <a:p>
                      <a:pPr algn="ctr" fontAlgn="ctr">
                        <a:lnSpc>
                          <a:spcPts val="2800"/>
                        </a:lnSpc>
                        <a:spcAft>
                          <a:spcPts val="0"/>
                        </a:spcAft>
                      </a:pPr>
                      <a:r>
                        <a:rPr lang="zh-CN" sz="1100" kern="0" dirty="0">
                          <a:effectLst/>
                          <a:latin typeface="微软雅黑" pitchFamily="34" charset="-122"/>
                          <a:ea typeface="微软雅黑" pitchFamily="34" charset="-122"/>
                        </a:rPr>
                        <a:t>市值</a:t>
                      </a:r>
                      <a:r>
                        <a:rPr lang="en-US" sz="1100" kern="0" dirty="0" smtClean="0">
                          <a:effectLst/>
                          <a:latin typeface="微软雅黑" pitchFamily="34" charset="-122"/>
                          <a:ea typeface="微软雅黑" pitchFamily="34" charset="-122"/>
                        </a:rPr>
                        <a:t>+</a:t>
                      </a:r>
                      <a:r>
                        <a:rPr lang="zh-CN" sz="1100" kern="0" dirty="0" smtClean="0">
                          <a:effectLst/>
                          <a:latin typeface="微软雅黑" pitchFamily="34" charset="-122"/>
                          <a:ea typeface="微软雅黑" pitchFamily="34" charset="-122"/>
                        </a:rPr>
                        <a:t>股</a:t>
                      </a:r>
                      <a:r>
                        <a:rPr lang="zh-CN" altLang="en-US" sz="1100" kern="0" dirty="0" smtClean="0">
                          <a:effectLst/>
                          <a:latin typeface="微软雅黑" pitchFamily="34" charset="-122"/>
                          <a:ea typeface="微软雅黑" pitchFamily="34" charset="-122"/>
                        </a:rPr>
                        <a:t>本</a:t>
                      </a:r>
                      <a:r>
                        <a:rPr lang="en-US" sz="1100" kern="0" dirty="0" smtClean="0">
                          <a:effectLst/>
                          <a:latin typeface="微软雅黑" pitchFamily="34" charset="-122"/>
                          <a:ea typeface="微软雅黑" pitchFamily="34" charset="-122"/>
                        </a:rPr>
                        <a:t>+</a:t>
                      </a:r>
                      <a:r>
                        <a:rPr lang="zh-CN" sz="1100" kern="0" dirty="0" smtClean="0">
                          <a:effectLst/>
                          <a:latin typeface="微软雅黑" pitchFamily="34" charset="-122"/>
                          <a:ea typeface="微软雅黑" pitchFamily="34" charset="-122"/>
                        </a:rPr>
                        <a:t>做</a:t>
                      </a:r>
                      <a:r>
                        <a:rPr lang="zh-CN" sz="1100" kern="0" dirty="0">
                          <a:effectLst/>
                          <a:latin typeface="微软雅黑" pitchFamily="34" charset="-122"/>
                          <a:ea typeface="微软雅黑" pitchFamily="34" charset="-122"/>
                        </a:rPr>
                        <a:t>市家商数</a:t>
                      </a:r>
                      <a:endParaRPr lang="zh-CN" sz="1100" kern="100" dirty="0">
                        <a:effectLst/>
                        <a:latin typeface="微软雅黑" pitchFamily="34" charset="-122"/>
                        <a:ea typeface="微软雅黑" pitchFamily="34" charset="-122"/>
                        <a:cs typeface="Times New Roman" panose="02020503050405090304"/>
                      </a:endParaRPr>
                    </a:p>
                  </a:txBody>
                  <a:tcPr marL="7996" marR="7996" marT="7996" marB="7996" anchor="ctr"/>
                </a:tc>
                <a:tc>
                  <a:txBody>
                    <a:bodyPr/>
                    <a:lstStyle/>
                    <a:p>
                      <a:pPr marL="228600" indent="-228600" algn="l" fontAlgn="ctr">
                        <a:lnSpc>
                          <a:spcPts val="2800"/>
                        </a:lnSpc>
                        <a:spcAft>
                          <a:spcPts val="0"/>
                        </a:spcAft>
                        <a:buFont typeface="+mj-ea"/>
                        <a:buAutoNum type="circleNumDbPlain"/>
                      </a:pPr>
                      <a:r>
                        <a:rPr lang="zh-CN" altLang="en-US" sz="1100" kern="100" dirty="0" smtClean="0">
                          <a:effectLst/>
                          <a:latin typeface="微软雅黑" pitchFamily="34" charset="-122"/>
                          <a:ea typeface="微软雅黑" pitchFamily="34" charset="-122"/>
                          <a:cs typeface="Times New Roman" panose="02020503050405090304"/>
                        </a:rPr>
                        <a:t>最近有成交的</a:t>
                      </a:r>
                      <a:r>
                        <a:rPr lang="en-US" altLang="zh-CN" sz="1100" kern="100" dirty="0" smtClean="0">
                          <a:effectLst/>
                          <a:latin typeface="微软雅黑" pitchFamily="34" charset="-122"/>
                          <a:ea typeface="微软雅黑" pitchFamily="34" charset="-122"/>
                          <a:cs typeface="Times New Roman" panose="02020503050405090304"/>
                        </a:rPr>
                        <a:t>60</a:t>
                      </a:r>
                      <a:r>
                        <a:rPr lang="zh-CN" altLang="en-US" sz="1100" kern="100" dirty="0" smtClean="0">
                          <a:effectLst/>
                          <a:latin typeface="微软雅黑" pitchFamily="34" charset="-122"/>
                          <a:ea typeface="微软雅黑" pitchFamily="34" charset="-122"/>
                          <a:cs typeface="Times New Roman" panose="02020503050405090304"/>
                        </a:rPr>
                        <a:t>个做市或者竞价转让日的平均市值不少于</a:t>
                      </a:r>
                      <a:r>
                        <a:rPr lang="en-US" altLang="zh-CN" sz="1100" kern="100" dirty="0" smtClean="0">
                          <a:effectLst/>
                          <a:latin typeface="微软雅黑" pitchFamily="34" charset="-122"/>
                          <a:ea typeface="微软雅黑" pitchFamily="34" charset="-122"/>
                          <a:cs typeface="Times New Roman" panose="02020503050405090304"/>
                        </a:rPr>
                        <a:t>6</a:t>
                      </a:r>
                      <a:r>
                        <a:rPr lang="zh-CN" altLang="en-US" sz="1100" kern="100" dirty="0" smtClean="0">
                          <a:effectLst/>
                          <a:latin typeface="微软雅黑" pitchFamily="34" charset="-122"/>
                          <a:ea typeface="微软雅黑" pitchFamily="34" charset="-122"/>
                          <a:cs typeface="Times New Roman" panose="02020503050405090304"/>
                        </a:rPr>
                        <a:t>亿元；</a:t>
                      </a:r>
                      <a:endParaRPr lang="en-US" altLang="zh-CN" sz="1100" kern="100" dirty="0" smtClean="0">
                        <a:effectLst/>
                        <a:latin typeface="微软雅黑" pitchFamily="34" charset="-122"/>
                        <a:ea typeface="微软雅黑" pitchFamily="34" charset="-122"/>
                        <a:cs typeface="Times New Roman" panose="02020503050405090304"/>
                      </a:endParaRPr>
                    </a:p>
                    <a:p>
                      <a:pPr marL="228600" indent="-228600" algn="l" fontAlgn="ctr">
                        <a:lnSpc>
                          <a:spcPts val="2800"/>
                        </a:lnSpc>
                        <a:spcAft>
                          <a:spcPts val="0"/>
                        </a:spcAft>
                        <a:buFont typeface="+mj-ea"/>
                        <a:buAutoNum type="circleNumDbPlain"/>
                      </a:pPr>
                      <a:r>
                        <a:rPr lang="zh-CN" altLang="en-US" sz="1100" kern="100" dirty="0" smtClean="0">
                          <a:effectLst/>
                          <a:latin typeface="微软雅黑" pitchFamily="34" charset="-122"/>
                          <a:ea typeface="微软雅黑" pitchFamily="34" charset="-122"/>
                          <a:cs typeface="Times New Roman" panose="02020503050405090304"/>
                        </a:rPr>
                        <a:t>股本总额不少于</a:t>
                      </a:r>
                      <a:r>
                        <a:rPr lang="en-US" altLang="zh-CN" sz="1100" kern="100" dirty="0" smtClean="0">
                          <a:effectLst/>
                          <a:latin typeface="微软雅黑" pitchFamily="34" charset="-122"/>
                          <a:ea typeface="微软雅黑" pitchFamily="34" charset="-122"/>
                          <a:cs typeface="Times New Roman" panose="02020503050405090304"/>
                        </a:rPr>
                        <a:t>5000</a:t>
                      </a:r>
                      <a:r>
                        <a:rPr lang="zh-CN" altLang="en-US" sz="1100" kern="100" dirty="0" smtClean="0">
                          <a:effectLst/>
                          <a:latin typeface="微软雅黑" pitchFamily="34" charset="-122"/>
                          <a:ea typeface="微软雅黑" pitchFamily="34" charset="-122"/>
                          <a:cs typeface="Times New Roman" panose="02020503050405090304"/>
                        </a:rPr>
                        <a:t>万元；</a:t>
                      </a:r>
                      <a:endParaRPr lang="en-US" altLang="zh-CN" sz="1100" kern="100" dirty="0" smtClean="0">
                        <a:effectLst/>
                        <a:latin typeface="微软雅黑" pitchFamily="34" charset="-122"/>
                        <a:ea typeface="微软雅黑" pitchFamily="34" charset="-122"/>
                        <a:cs typeface="Times New Roman" panose="02020503050405090304"/>
                      </a:endParaRPr>
                    </a:p>
                    <a:p>
                      <a:pPr marL="228600" indent="-228600" algn="l" fontAlgn="ctr">
                        <a:lnSpc>
                          <a:spcPts val="2800"/>
                        </a:lnSpc>
                        <a:spcAft>
                          <a:spcPts val="0"/>
                        </a:spcAft>
                        <a:buFont typeface="+mj-ea"/>
                        <a:buAutoNum type="circleNumDbPlain"/>
                      </a:pPr>
                      <a:r>
                        <a:rPr lang="zh-CN" altLang="en-US" sz="1100" kern="100" dirty="0" smtClean="0">
                          <a:effectLst/>
                          <a:latin typeface="微软雅黑" pitchFamily="34" charset="-122"/>
                          <a:ea typeface="微软雅黑" pitchFamily="34" charset="-122"/>
                          <a:cs typeface="Times New Roman" panose="02020503050405090304"/>
                        </a:rPr>
                        <a:t>采取做市转让方式的，做市商家数不少于</a:t>
                      </a:r>
                      <a:r>
                        <a:rPr lang="en-US" altLang="zh-CN" sz="1100" kern="100" dirty="0" smtClean="0">
                          <a:effectLst/>
                          <a:latin typeface="微软雅黑" pitchFamily="34" charset="-122"/>
                          <a:ea typeface="微软雅黑" pitchFamily="34" charset="-122"/>
                          <a:cs typeface="Times New Roman" panose="02020503050405090304"/>
                        </a:rPr>
                        <a:t>6</a:t>
                      </a:r>
                      <a:r>
                        <a:rPr lang="zh-CN" altLang="en-US" sz="1100" kern="100" dirty="0" smtClean="0">
                          <a:effectLst/>
                          <a:latin typeface="微软雅黑" pitchFamily="34" charset="-122"/>
                          <a:ea typeface="微软雅黑" pitchFamily="34" charset="-122"/>
                          <a:cs typeface="Times New Roman" panose="02020503050405090304"/>
                        </a:rPr>
                        <a:t>家。</a:t>
                      </a:r>
                      <a:endParaRPr lang="zh-CN" sz="1100" kern="100" dirty="0">
                        <a:effectLst/>
                        <a:latin typeface="微软雅黑" pitchFamily="34" charset="-122"/>
                        <a:ea typeface="微软雅黑" pitchFamily="34" charset="-122"/>
                        <a:cs typeface="Times New Roman" panose="02020503050405090304"/>
                      </a:endParaRPr>
                    </a:p>
                  </a:txBody>
                  <a:tcPr marL="7996" marR="7996" marT="7996" marB="7996" anchor="ct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idx="4294967295"/>
          </p:nvPr>
        </p:nvSpPr>
        <p:spPr>
          <a:xfrm>
            <a:off x="457200" y="274638"/>
            <a:ext cx="8229600" cy="1143000"/>
          </a:xfrm>
        </p:spPr>
        <p:txBody>
          <a:bodyPr>
            <a:normAutofit/>
          </a:bodyPr>
          <a:lstStyle/>
          <a:p>
            <a:r>
              <a:rPr lang="zh-CN" altLang="en-US" sz="3200" dirty="0">
                <a:latin typeface="微软雅黑" pitchFamily="34" charset="-122"/>
                <a:ea typeface="微软雅黑" pitchFamily="34" charset="-122"/>
              </a:rPr>
              <a:t>一、 </a:t>
            </a:r>
            <a:r>
              <a:rPr lang="en-US" altLang="zh-CN" sz="3200" dirty="0" smtClean="0">
                <a:solidFill>
                  <a:schemeClr val="tx1"/>
                </a:solidFill>
                <a:latin typeface="微软雅黑" pitchFamily="34" charset="-122"/>
                <a:ea typeface="微软雅黑" pitchFamily="34" charset="-122"/>
              </a:rPr>
              <a:t>A</a:t>
            </a:r>
            <a:r>
              <a:rPr lang="zh-CN" altLang="en-US" sz="3200" dirty="0" smtClean="0">
                <a:solidFill>
                  <a:schemeClr val="tx1"/>
                </a:solidFill>
                <a:latin typeface="微软雅黑" pitchFamily="34" charset="-122"/>
                <a:ea typeface="微软雅黑" pitchFamily="34" charset="-122"/>
              </a:rPr>
              <a:t>股主板上市规则</a:t>
            </a:r>
            <a:endParaRPr lang="zh-CN" altLang="en-US" sz="3200" dirty="0" smtClean="0">
              <a:solidFill>
                <a:schemeClr val="tx1"/>
              </a:solidFill>
              <a:latin typeface="微软雅黑" pitchFamily="34" charset="-122"/>
              <a:ea typeface="微软雅黑" pitchFamily="34" charset="-122"/>
            </a:endParaRPr>
          </a:p>
        </p:txBody>
      </p:sp>
      <p:graphicFrame>
        <p:nvGraphicFramePr>
          <p:cNvPr id="150531" name="Group 3"/>
          <p:cNvGraphicFramePr>
            <a:graphicFrameLocks noGrp="1"/>
          </p:cNvGraphicFramePr>
          <p:nvPr/>
        </p:nvGraphicFramePr>
        <p:xfrm>
          <a:off x="513692" y="1412776"/>
          <a:ext cx="7874732" cy="4403418"/>
        </p:xfrm>
        <a:graphic>
          <a:graphicData uri="http://schemas.openxmlformats.org/drawingml/2006/table">
            <a:tbl>
              <a:tblPr firstRow="1" firstCol="1">
                <a:tableStyleId>{21E4AEA4-8DFA-4A89-87EB-49C32662AFE0}</a:tableStyleId>
              </a:tblPr>
              <a:tblGrid>
                <a:gridCol w="1694228"/>
                <a:gridCol w="6180504"/>
              </a:tblGrid>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rPr>
                        <a:t>条件</a:t>
                      </a:r>
                      <a:endPar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endParaRPr>
                    </a:p>
                  </a:txBody>
                  <a:tcPr marL="83099" marR="83099" marT="40330" marB="40330" anchor="ctr" horzOverflow="overflow"/>
                </a:tc>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ctr" defTabSz="914400" rtl="0" eaLnBrk="1" fontAlgn="base" latinLnBrk="0" hangingPunct="1">
                        <a:lnSpc>
                          <a:spcPct val="100000"/>
                        </a:lnSpc>
                        <a:spcBef>
                          <a:spcPct val="40000"/>
                        </a:spcBef>
                        <a:spcAft>
                          <a:spcPct val="0"/>
                        </a:spcAft>
                        <a:buClrTx/>
                        <a:buSzTx/>
                        <a:buFontTx/>
                        <a:buNone/>
                      </a:pPr>
                      <a:r>
                        <a:rPr kumimoji="0" lang="en-US" altLang="zh-CN" sz="1100" u="none" strike="noStrike" cap="none" normalizeH="0" baseline="0" dirty="0" smtClean="0">
                          <a:ln>
                            <a:noFill/>
                          </a:ln>
                          <a:effectLst/>
                          <a:latin typeface="微软雅黑" pitchFamily="34" charset="-122"/>
                          <a:ea typeface="微软雅黑" pitchFamily="34" charset="-122"/>
                        </a:rPr>
                        <a:t>A</a:t>
                      </a:r>
                      <a:r>
                        <a:rPr kumimoji="0" lang="zh-CN" altLang="en-US" sz="1100" u="none" strike="noStrike" cap="none" normalizeH="0" baseline="0" dirty="0" smtClean="0">
                          <a:ln>
                            <a:noFill/>
                          </a:ln>
                          <a:effectLst/>
                          <a:latin typeface="微软雅黑" pitchFamily="34" charset="-122"/>
                          <a:ea typeface="微软雅黑" pitchFamily="34" charset="-122"/>
                        </a:rPr>
                        <a:t>股主板上市</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主体资格</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已经设立的股份有限公司，经国务院批准，有限责任公司在依法变更为股份有限公司时，可以采取募集设立方式公开发行股票</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1789" marR="81789" marT="41283" marB="41283"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营业记录</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持续经营时间应当在</a:t>
                      </a:r>
                      <a:r>
                        <a:rPr kumimoji="0" lang="en-US" altLang="zh-CN" sz="1100" u="none" strike="noStrike" cap="none" normalizeH="0" baseline="0" dirty="0" smtClean="0">
                          <a:ln>
                            <a:noFill/>
                          </a:ln>
                          <a:effectLst/>
                          <a:latin typeface="微软雅黑" pitchFamily="34" charset="-122"/>
                          <a:ea typeface="微软雅黑" pitchFamily="34" charset="-122"/>
                        </a:rPr>
                        <a:t>3</a:t>
                      </a:r>
                      <a:r>
                        <a:rPr kumimoji="0" lang="zh-CN" altLang="en-US" sz="1100" u="none" strike="noStrike" cap="none" normalizeH="0" baseline="0" dirty="0" smtClean="0">
                          <a:ln>
                            <a:noFill/>
                          </a:ln>
                          <a:effectLst/>
                          <a:latin typeface="微软雅黑" pitchFamily="34" charset="-122"/>
                          <a:ea typeface="微软雅黑" pitchFamily="34" charset="-122"/>
                        </a:rPr>
                        <a:t>年以上，但经国务院批准的除外</a:t>
                      </a:r>
                      <a:endParaRPr kumimoji="0" lang="zh-CN" altLang="en-US" sz="1100" u="none" strike="noStrike" cap="none" normalizeH="0" baseline="0" dirty="0" smtClean="0">
                        <a:ln>
                          <a:noFill/>
                        </a:ln>
                        <a:effectLst/>
                        <a:latin typeface="微软雅黑" pitchFamily="34" charset="-122"/>
                        <a:ea typeface="微软雅黑" pitchFamily="34" charset="-122"/>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有限责任公司按原账面净资产值折股整体变更为股份有限公司的，持续经营时间可以从有限责任公司成立之日起计算</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1789" marR="81789" marT="41283" marB="41283"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管理层稳定</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最近</a:t>
                      </a:r>
                      <a:r>
                        <a:rPr kumimoji="0" lang="en-US" altLang="zh-CN" sz="1100" u="none" strike="noStrike" cap="none" normalizeH="0" baseline="0" dirty="0" smtClean="0">
                          <a:ln>
                            <a:noFill/>
                          </a:ln>
                          <a:effectLst/>
                          <a:latin typeface="微软雅黑" pitchFamily="34" charset="-122"/>
                          <a:ea typeface="微软雅黑" pitchFamily="34" charset="-122"/>
                        </a:rPr>
                        <a:t>3</a:t>
                      </a:r>
                      <a:r>
                        <a:rPr kumimoji="0" lang="zh-CN" altLang="en-US" sz="1100" u="none" strike="noStrike" cap="none" normalizeH="0" baseline="0" dirty="0" smtClean="0">
                          <a:ln>
                            <a:noFill/>
                          </a:ln>
                          <a:effectLst/>
                          <a:latin typeface="微软雅黑" pitchFamily="34" charset="-122"/>
                          <a:ea typeface="微软雅黑" pitchFamily="34" charset="-122"/>
                        </a:rPr>
                        <a:t>年内主营业务和董事、高级管理人员没有发生重大变化，实际控制人没有发生变更</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1789" marR="81789" marT="41283" marB="41283"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公司注册地</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中国大陆 </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1789" marR="81789" marT="41283" marB="41283"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其他因素</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对公司主体资格、独立性、规范运行、募 集资金投向等提出了具体要求，该等要求 集中体现在</a:t>
                      </a:r>
                      <a:r>
                        <a:rPr kumimoji="0" lang="en-US" altLang="zh-CN" sz="1100" u="none" strike="noStrike" cap="none" normalizeH="0" baseline="0" dirty="0" smtClean="0">
                          <a:ln>
                            <a:noFill/>
                          </a:ln>
                          <a:effectLst/>
                          <a:latin typeface="微软雅黑" pitchFamily="34" charset="-122"/>
                          <a:ea typeface="微软雅黑" pitchFamily="34" charset="-122"/>
                        </a:rPr>
                        <a:t>《</a:t>
                      </a:r>
                      <a:r>
                        <a:rPr kumimoji="0" lang="zh-CN" altLang="en-US" sz="1100" u="none" strike="noStrike" cap="none" normalizeH="0" baseline="0" dirty="0" smtClean="0">
                          <a:ln>
                            <a:noFill/>
                          </a:ln>
                          <a:effectLst/>
                          <a:latin typeface="微软雅黑" pitchFamily="34" charset="-122"/>
                          <a:ea typeface="微软雅黑" pitchFamily="34" charset="-122"/>
                        </a:rPr>
                        <a:t>首次公开发行股票并上市管理办法</a:t>
                      </a:r>
                      <a:r>
                        <a:rPr kumimoji="0" lang="en-US" altLang="zh-CN" sz="1100" u="none" strike="noStrike" cap="none" normalizeH="0" baseline="0" dirty="0" smtClean="0">
                          <a:ln>
                            <a:noFill/>
                          </a:ln>
                          <a:effectLst/>
                          <a:latin typeface="微软雅黑" pitchFamily="34" charset="-122"/>
                          <a:ea typeface="微软雅黑" pitchFamily="34" charset="-122"/>
                        </a:rPr>
                        <a:t>》</a:t>
                      </a:r>
                      <a:r>
                        <a:rPr kumimoji="0" lang="zh-CN" altLang="en-US" sz="1100" u="none" strike="noStrike" cap="none" normalizeH="0" baseline="0" dirty="0" smtClean="0">
                          <a:ln>
                            <a:noFill/>
                          </a:ln>
                          <a:effectLst/>
                          <a:latin typeface="微软雅黑" pitchFamily="34" charset="-122"/>
                          <a:ea typeface="微软雅黑" pitchFamily="34" charset="-122"/>
                        </a:rPr>
                        <a:t>等文件中</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1789" marR="81789" marT="41283" marB="41283" horzOverflow="overflow"/>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200" dirty="0" smtClean="0">
                <a:latin typeface="微软雅黑" pitchFamily="34" charset="-122"/>
                <a:ea typeface="微软雅黑" pitchFamily="34" charset="-122"/>
              </a:rPr>
              <a:t>五、新三板挂牌规则</a:t>
            </a:r>
            <a:endParaRPr lang="zh-CN" altLang="en-US" sz="3200" dirty="0" smtClean="0">
              <a:latin typeface="微软雅黑" pitchFamily="34" charset="-122"/>
              <a:ea typeface="微软雅黑" pitchFamily="34" charset="-122"/>
            </a:endParaRPr>
          </a:p>
        </p:txBody>
      </p:sp>
      <p:graphicFrame>
        <p:nvGraphicFramePr>
          <p:cNvPr id="2" name="表格 1"/>
          <p:cNvGraphicFramePr>
            <a:graphicFrameLocks noGrp="1"/>
          </p:cNvGraphicFramePr>
          <p:nvPr/>
        </p:nvGraphicFramePr>
        <p:xfrm>
          <a:off x="575618" y="1340769"/>
          <a:ext cx="8460878" cy="5404457"/>
        </p:xfrm>
        <a:graphic>
          <a:graphicData uri="http://schemas.openxmlformats.org/drawingml/2006/table">
            <a:tbl>
              <a:tblPr firstRow="1" firstCol="1" bandRow="1">
                <a:tableStyleId>{21E4AEA4-8DFA-4A89-87EB-49C32662AFE0}</a:tableStyleId>
              </a:tblPr>
              <a:tblGrid>
                <a:gridCol w="1399380"/>
                <a:gridCol w="2277198"/>
                <a:gridCol w="4784300"/>
              </a:tblGrid>
              <a:tr h="611577">
                <a:tc gridSpan="3">
                  <a:txBody>
                    <a:bodyPr/>
                    <a:lstStyle/>
                    <a:p>
                      <a:pPr marL="0" marR="0" indent="0" algn="ctr" defTabSz="914400" rtl="0" eaLnBrk="1" fontAlgn="ctr" latinLnBrk="0" hangingPunct="1">
                        <a:lnSpc>
                          <a:spcPts val="2800"/>
                        </a:lnSpc>
                        <a:spcBef>
                          <a:spcPts val="0"/>
                        </a:spcBef>
                        <a:spcAft>
                          <a:spcPts val="0"/>
                        </a:spcAft>
                        <a:buClrTx/>
                        <a:buSzTx/>
                        <a:buFontTx/>
                        <a:buNone/>
                        <a:defRPr/>
                      </a:pPr>
                      <a:r>
                        <a:rPr lang="zh-CN" altLang="en-US" sz="1100" dirty="0" smtClean="0">
                          <a:solidFill>
                            <a:schemeClr val="tx1"/>
                          </a:solidFill>
                          <a:latin typeface="微软雅黑" pitchFamily="34" charset="-122"/>
                          <a:ea typeface="微软雅黑" pitchFamily="34" charset="-122"/>
                        </a:rPr>
                        <a:t>在全国股转系统连续挂牌满</a:t>
                      </a:r>
                      <a:r>
                        <a:rPr lang="en-US" altLang="zh-CN" sz="1100" dirty="0" smtClean="0">
                          <a:solidFill>
                            <a:schemeClr val="tx1"/>
                          </a:solidFill>
                          <a:latin typeface="微软雅黑" pitchFamily="34" charset="-122"/>
                          <a:ea typeface="微软雅黑" pitchFamily="34" charset="-122"/>
                        </a:rPr>
                        <a:t>12</a:t>
                      </a:r>
                      <a:r>
                        <a:rPr lang="zh-CN" altLang="en-US" sz="1100" dirty="0" smtClean="0">
                          <a:solidFill>
                            <a:schemeClr val="tx1"/>
                          </a:solidFill>
                          <a:latin typeface="微软雅黑" pitchFamily="34" charset="-122"/>
                          <a:ea typeface="微软雅黑" pitchFamily="34" charset="-122"/>
                        </a:rPr>
                        <a:t>个月的创新层挂牌公司，可以申请公开发行并进入精选层</a:t>
                      </a:r>
                      <a:endParaRPr lang="zh-CN" sz="1100" kern="100" dirty="0">
                        <a:effectLst/>
                        <a:latin typeface="微软雅黑" pitchFamily="34" charset="-122"/>
                        <a:ea typeface="微软雅黑" pitchFamily="34" charset="-122"/>
                        <a:cs typeface="Times New Roman" panose="02020503050405090304"/>
                      </a:endParaRPr>
                    </a:p>
                  </a:txBody>
                  <a:tcPr marL="7996" marR="7996" marT="7996" marB="7996" anchor="ctr"/>
                </a:tc>
                <a:tc hMerge="1">
                  <a:tcPr marL="7996" marR="7996" marT="7996" marB="7996" anchor="ctr"/>
                </a:tc>
                <a:tc hMerge="1">
                  <a:tcPr marL="7996" marR="7996" marT="7996" marB="7996" anchor="ctr"/>
                </a:tc>
              </a:tr>
              <a:tr h="1395109">
                <a:tc>
                  <a:txBody>
                    <a:bodyPr/>
                    <a:lstStyle/>
                    <a:p>
                      <a:pPr algn="ctr" fontAlgn="ctr">
                        <a:lnSpc>
                          <a:spcPts val="2800"/>
                        </a:lnSpc>
                        <a:spcAft>
                          <a:spcPts val="0"/>
                        </a:spcAft>
                      </a:pPr>
                      <a:r>
                        <a:rPr lang="zh-CN" sz="1100" kern="0" dirty="0">
                          <a:solidFill>
                            <a:schemeClr val="tx1"/>
                          </a:solidFill>
                          <a:effectLst/>
                          <a:latin typeface="微软雅黑" pitchFamily="34" charset="-122"/>
                          <a:ea typeface="微软雅黑" pitchFamily="34" charset="-122"/>
                        </a:rPr>
                        <a:t>标准一</a:t>
                      </a:r>
                      <a:endParaRPr lang="zh-CN" sz="1100" kern="100" dirty="0">
                        <a:solidFill>
                          <a:schemeClr val="tx1"/>
                        </a:solidFill>
                        <a:effectLst/>
                        <a:latin typeface="微软雅黑" pitchFamily="34" charset="-122"/>
                        <a:ea typeface="微软雅黑" pitchFamily="34" charset="-122"/>
                        <a:cs typeface="Times New Roman" panose="02020503050405090304"/>
                      </a:endParaRPr>
                    </a:p>
                  </a:txBody>
                  <a:tcPr marL="7996" marR="7996" marT="7996" marB="7996" anchor="ctr"/>
                </a:tc>
                <a:tc>
                  <a:txBody>
                    <a:bodyPr/>
                    <a:lstStyle/>
                    <a:p>
                      <a:pPr algn="ctr" fontAlgn="ctr">
                        <a:lnSpc>
                          <a:spcPts val="2800"/>
                        </a:lnSpc>
                        <a:spcAft>
                          <a:spcPts val="0"/>
                        </a:spcAft>
                      </a:pPr>
                      <a:r>
                        <a:rPr lang="zh-CN" altLang="en-US" sz="1100" kern="0" dirty="0" smtClean="0">
                          <a:effectLst/>
                          <a:latin typeface="微软雅黑" pitchFamily="34" charset="-122"/>
                          <a:ea typeface="微软雅黑" pitchFamily="34" charset="-122"/>
                        </a:rPr>
                        <a:t>市值</a:t>
                      </a:r>
                      <a:r>
                        <a:rPr lang="en-US" sz="1100" kern="0" dirty="0" smtClean="0">
                          <a:effectLst/>
                          <a:latin typeface="微软雅黑" pitchFamily="34" charset="-122"/>
                          <a:ea typeface="微软雅黑" pitchFamily="34" charset="-122"/>
                        </a:rPr>
                        <a:t>+</a:t>
                      </a:r>
                      <a:r>
                        <a:rPr lang="zh-CN" altLang="en-US" sz="1100" kern="0" dirty="0" smtClean="0">
                          <a:effectLst/>
                          <a:latin typeface="微软雅黑" pitchFamily="34" charset="-122"/>
                          <a:ea typeface="微软雅黑" pitchFamily="34" charset="-122"/>
                        </a:rPr>
                        <a:t>净利润</a:t>
                      </a:r>
                      <a:r>
                        <a:rPr lang="en-US" altLang="zh-CN" sz="1100" kern="0" dirty="0" smtClean="0">
                          <a:effectLst/>
                          <a:latin typeface="微软雅黑" pitchFamily="34" charset="-122"/>
                          <a:ea typeface="微软雅黑" pitchFamily="34" charset="-122"/>
                        </a:rPr>
                        <a:t>+</a:t>
                      </a:r>
                      <a:r>
                        <a:rPr lang="zh-CN" sz="1100" kern="0" dirty="0" smtClean="0">
                          <a:effectLst/>
                          <a:latin typeface="微软雅黑" pitchFamily="34" charset="-122"/>
                          <a:ea typeface="微软雅黑" pitchFamily="34" charset="-122"/>
                        </a:rPr>
                        <a:t>净资产收益率</a:t>
                      </a:r>
                      <a:endParaRPr lang="en-US" altLang="zh-CN" sz="1100" kern="0" dirty="0" smtClean="0">
                        <a:effectLst/>
                        <a:latin typeface="微软雅黑" pitchFamily="34" charset="-122"/>
                        <a:ea typeface="微软雅黑" pitchFamily="34" charset="-122"/>
                      </a:endParaRPr>
                    </a:p>
                    <a:p>
                      <a:pPr algn="ctr" fontAlgn="ctr">
                        <a:lnSpc>
                          <a:spcPts val="2800"/>
                        </a:lnSpc>
                        <a:spcAft>
                          <a:spcPts val="0"/>
                        </a:spcAft>
                      </a:pPr>
                      <a:r>
                        <a:rPr lang="zh-CN" altLang="en-US" sz="1100" kern="0" dirty="0" smtClean="0">
                          <a:effectLst/>
                          <a:latin typeface="微软雅黑" pitchFamily="34" charset="-122"/>
                          <a:ea typeface="微软雅黑" pitchFamily="34" charset="-122"/>
                          <a:cs typeface="Times New Roman" panose="02020503050405090304"/>
                        </a:rPr>
                        <a:t>或净利润</a:t>
                      </a:r>
                      <a:r>
                        <a:rPr lang="en-US" altLang="zh-CN" sz="1100" kern="0" dirty="0" smtClean="0">
                          <a:effectLst/>
                          <a:latin typeface="微软雅黑" pitchFamily="34" charset="-122"/>
                          <a:ea typeface="微软雅黑" pitchFamily="34" charset="-122"/>
                          <a:cs typeface="Times New Roman" panose="02020503050405090304"/>
                        </a:rPr>
                        <a:t>+</a:t>
                      </a:r>
                      <a:r>
                        <a:rPr lang="zh-CN" altLang="en-US" sz="1100" kern="0" dirty="0" smtClean="0">
                          <a:effectLst/>
                          <a:latin typeface="微软雅黑" pitchFamily="34" charset="-122"/>
                          <a:ea typeface="微软雅黑" pitchFamily="34" charset="-122"/>
                          <a:cs typeface="Times New Roman" panose="02020503050405090304"/>
                        </a:rPr>
                        <a:t>净资产收益率</a:t>
                      </a:r>
                      <a:endParaRPr lang="zh-CN" altLang="en-US" sz="1100" kern="0" dirty="0" smtClean="0">
                        <a:effectLst/>
                        <a:latin typeface="微软雅黑" pitchFamily="34" charset="-122"/>
                        <a:ea typeface="微软雅黑" pitchFamily="34" charset="-122"/>
                        <a:cs typeface="Times New Roman" panose="02020503050405090304"/>
                      </a:endParaRPr>
                    </a:p>
                  </a:txBody>
                  <a:tcPr marL="7996" marR="7996" marT="7996" marB="7996" anchor="ctr"/>
                </a:tc>
                <a:tc>
                  <a:txBody>
                    <a:bodyPr/>
                    <a:lstStyle/>
                    <a:p>
                      <a:pPr marL="228600" indent="-228600" algn="l" fontAlgn="ctr">
                        <a:lnSpc>
                          <a:spcPts val="2800"/>
                        </a:lnSpc>
                        <a:spcAft>
                          <a:spcPts val="0"/>
                        </a:spcAft>
                        <a:buFont typeface="+mj-ea"/>
                        <a:buAutoNum type="circleNumDbPlain"/>
                      </a:pPr>
                      <a:r>
                        <a:rPr lang="zh-CN" altLang="en-US" sz="1100" kern="0" dirty="0" smtClean="0">
                          <a:effectLst/>
                          <a:latin typeface="微软雅黑" pitchFamily="34" charset="-122"/>
                          <a:ea typeface="微软雅黑" pitchFamily="34" charset="-122"/>
                        </a:rPr>
                        <a:t>市值不低于</a:t>
                      </a:r>
                      <a:r>
                        <a:rPr lang="en-US" altLang="zh-CN" sz="1100" kern="0" dirty="0" smtClean="0">
                          <a:effectLst/>
                          <a:latin typeface="微软雅黑" pitchFamily="34" charset="-122"/>
                          <a:ea typeface="微软雅黑" pitchFamily="34" charset="-122"/>
                        </a:rPr>
                        <a:t>2</a:t>
                      </a:r>
                      <a:r>
                        <a:rPr lang="zh-CN" altLang="en-US" sz="1100" kern="0" dirty="0" smtClean="0">
                          <a:effectLst/>
                          <a:latin typeface="微软雅黑" pitchFamily="34" charset="-122"/>
                          <a:ea typeface="微软雅黑" pitchFamily="34" charset="-122"/>
                        </a:rPr>
                        <a:t>亿元，最近两年净利润均不低于</a:t>
                      </a:r>
                      <a:r>
                        <a:rPr lang="en-US" altLang="zh-CN" sz="1100" kern="0" dirty="0" smtClean="0">
                          <a:effectLst/>
                          <a:latin typeface="微软雅黑" pitchFamily="34" charset="-122"/>
                          <a:ea typeface="微软雅黑" pitchFamily="34" charset="-122"/>
                        </a:rPr>
                        <a:t>1500</a:t>
                      </a:r>
                      <a:r>
                        <a:rPr lang="zh-CN" altLang="en-US" sz="1100" kern="0" dirty="0" smtClean="0">
                          <a:effectLst/>
                          <a:latin typeface="微软雅黑" pitchFamily="34" charset="-122"/>
                          <a:ea typeface="微软雅黑" pitchFamily="34" charset="-122"/>
                        </a:rPr>
                        <a:t>万元且加权平均净资产收益率平均不低于</a:t>
                      </a:r>
                      <a:r>
                        <a:rPr lang="en-US" altLang="zh-CN" sz="1100" kern="0" dirty="0" smtClean="0">
                          <a:effectLst/>
                          <a:latin typeface="微软雅黑" pitchFamily="34" charset="-122"/>
                          <a:ea typeface="微软雅黑" pitchFamily="34" charset="-122"/>
                        </a:rPr>
                        <a:t>8%</a:t>
                      </a:r>
                      <a:r>
                        <a:rPr lang="zh-CN" altLang="en-US" sz="1100" kern="0" dirty="0" smtClean="0">
                          <a:effectLst/>
                          <a:latin typeface="微软雅黑" pitchFamily="34" charset="-122"/>
                          <a:ea typeface="微软雅黑" pitchFamily="34" charset="-122"/>
                        </a:rPr>
                        <a:t>，</a:t>
                      </a:r>
                      <a:endParaRPr lang="en-US" altLang="zh-CN" sz="1100" kern="0" dirty="0" smtClean="0">
                        <a:effectLst/>
                        <a:latin typeface="微软雅黑" pitchFamily="34" charset="-122"/>
                        <a:ea typeface="微软雅黑" pitchFamily="34" charset="-122"/>
                      </a:endParaRPr>
                    </a:p>
                    <a:p>
                      <a:pPr marL="228600" indent="-228600" algn="l" fontAlgn="ctr">
                        <a:lnSpc>
                          <a:spcPts val="2800"/>
                        </a:lnSpc>
                        <a:spcAft>
                          <a:spcPts val="0"/>
                        </a:spcAft>
                        <a:buFont typeface="+mj-ea"/>
                        <a:buAutoNum type="circleNumDbPlain"/>
                      </a:pPr>
                      <a:r>
                        <a:rPr lang="zh-CN" altLang="en-US" sz="1100" kern="0" dirty="0" smtClean="0">
                          <a:effectLst/>
                          <a:latin typeface="微软雅黑" pitchFamily="34" charset="-122"/>
                          <a:ea typeface="微软雅黑" pitchFamily="34" charset="-122"/>
                        </a:rPr>
                        <a:t>或者最近一年净利润不低于</a:t>
                      </a:r>
                      <a:r>
                        <a:rPr lang="en-US" altLang="zh-CN" sz="1100" kern="0" dirty="0" smtClean="0">
                          <a:effectLst/>
                          <a:latin typeface="微软雅黑" pitchFamily="34" charset="-122"/>
                          <a:ea typeface="微软雅黑" pitchFamily="34" charset="-122"/>
                        </a:rPr>
                        <a:t>2500</a:t>
                      </a:r>
                      <a:r>
                        <a:rPr lang="zh-CN" altLang="en-US" sz="1100" kern="0" dirty="0" smtClean="0">
                          <a:effectLst/>
                          <a:latin typeface="微软雅黑" pitchFamily="34" charset="-122"/>
                          <a:ea typeface="微软雅黑" pitchFamily="34" charset="-122"/>
                        </a:rPr>
                        <a:t>万元且加权平均净资产收益率不低于</a:t>
                      </a:r>
                      <a:r>
                        <a:rPr lang="en-US" altLang="zh-CN" sz="1100" kern="0" dirty="0" smtClean="0">
                          <a:effectLst/>
                          <a:latin typeface="微软雅黑" pitchFamily="34" charset="-122"/>
                          <a:ea typeface="微软雅黑" pitchFamily="34" charset="-122"/>
                        </a:rPr>
                        <a:t>8%</a:t>
                      </a:r>
                      <a:r>
                        <a:rPr lang="zh-CN" altLang="en-US" sz="1100" kern="0" dirty="0" smtClean="0">
                          <a:effectLst/>
                          <a:latin typeface="微软雅黑" pitchFamily="34" charset="-122"/>
                          <a:ea typeface="微软雅黑" pitchFamily="34" charset="-122"/>
                        </a:rPr>
                        <a:t>；</a:t>
                      </a:r>
                      <a:endParaRPr lang="zh-CN" sz="1100" kern="100" dirty="0">
                        <a:effectLst/>
                        <a:latin typeface="微软雅黑" pitchFamily="34" charset="-122"/>
                        <a:ea typeface="微软雅黑" pitchFamily="34" charset="-122"/>
                        <a:cs typeface="Times New Roman" panose="02020503050405090304"/>
                      </a:endParaRPr>
                    </a:p>
                  </a:txBody>
                  <a:tcPr marL="7996" marR="7996" marT="7996" marB="7996" anchor="ctr"/>
                </a:tc>
              </a:tr>
              <a:tr h="1395109">
                <a:tc>
                  <a:txBody>
                    <a:bodyPr/>
                    <a:lstStyle/>
                    <a:p>
                      <a:pPr algn="ctr" fontAlgn="ctr">
                        <a:lnSpc>
                          <a:spcPts val="2800"/>
                        </a:lnSpc>
                        <a:spcAft>
                          <a:spcPts val="0"/>
                        </a:spcAft>
                      </a:pPr>
                      <a:r>
                        <a:rPr lang="zh-CN" sz="1100" kern="0" dirty="0">
                          <a:solidFill>
                            <a:schemeClr val="tx1"/>
                          </a:solidFill>
                          <a:effectLst/>
                          <a:latin typeface="微软雅黑" pitchFamily="34" charset="-122"/>
                          <a:ea typeface="微软雅黑" pitchFamily="34" charset="-122"/>
                        </a:rPr>
                        <a:t>标准二</a:t>
                      </a:r>
                      <a:endParaRPr lang="zh-CN" sz="1100" kern="100" dirty="0">
                        <a:solidFill>
                          <a:schemeClr val="tx1"/>
                        </a:solidFill>
                        <a:effectLst/>
                        <a:latin typeface="微软雅黑" pitchFamily="34" charset="-122"/>
                        <a:ea typeface="微软雅黑" pitchFamily="34" charset="-122"/>
                        <a:cs typeface="Times New Roman" panose="02020503050405090304"/>
                      </a:endParaRPr>
                    </a:p>
                  </a:txBody>
                  <a:tcPr marL="7996" marR="7996" marT="7996" marB="7996" anchor="ctr"/>
                </a:tc>
                <a:tc>
                  <a:txBody>
                    <a:bodyPr/>
                    <a:lstStyle/>
                    <a:p>
                      <a:pPr algn="ctr" fontAlgn="ctr">
                        <a:lnSpc>
                          <a:spcPts val="2800"/>
                        </a:lnSpc>
                        <a:spcAft>
                          <a:spcPts val="0"/>
                        </a:spcAft>
                      </a:pPr>
                      <a:r>
                        <a:rPr lang="zh-CN" altLang="en-US" sz="1100" kern="0" dirty="0" smtClean="0">
                          <a:effectLst/>
                          <a:latin typeface="微软雅黑" pitchFamily="34" charset="-122"/>
                          <a:ea typeface="微软雅黑" pitchFamily="34" charset="-122"/>
                        </a:rPr>
                        <a:t>市值</a:t>
                      </a:r>
                      <a:r>
                        <a:rPr lang="en-US" altLang="zh-CN" sz="1100" kern="0" dirty="0" smtClean="0">
                          <a:effectLst/>
                          <a:latin typeface="微软雅黑" pitchFamily="34" charset="-122"/>
                          <a:ea typeface="微软雅黑" pitchFamily="34" charset="-122"/>
                        </a:rPr>
                        <a:t>+</a:t>
                      </a:r>
                      <a:endParaRPr lang="en-US" altLang="zh-CN" sz="1100" kern="0" dirty="0" smtClean="0">
                        <a:effectLst/>
                        <a:latin typeface="微软雅黑" pitchFamily="34" charset="-122"/>
                        <a:ea typeface="微软雅黑" pitchFamily="34" charset="-122"/>
                      </a:endParaRPr>
                    </a:p>
                    <a:p>
                      <a:pPr algn="ctr" fontAlgn="ctr">
                        <a:lnSpc>
                          <a:spcPts val="2800"/>
                        </a:lnSpc>
                        <a:spcAft>
                          <a:spcPts val="0"/>
                        </a:spcAft>
                      </a:pPr>
                      <a:r>
                        <a:rPr lang="en-US" altLang="zh-CN" sz="1100" kern="0" dirty="0" smtClean="0">
                          <a:effectLst/>
                          <a:latin typeface="微软雅黑" pitchFamily="34" charset="-122"/>
                          <a:ea typeface="微软雅黑" pitchFamily="34" charset="-122"/>
                        </a:rPr>
                        <a:t>+</a:t>
                      </a:r>
                      <a:r>
                        <a:rPr lang="zh-CN" sz="1100" kern="0" dirty="0" smtClean="0">
                          <a:effectLst/>
                          <a:latin typeface="微软雅黑" pitchFamily="34" charset="-122"/>
                          <a:ea typeface="微软雅黑" pitchFamily="34" charset="-122"/>
                        </a:rPr>
                        <a:t>营业</a:t>
                      </a:r>
                      <a:r>
                        <a:rPr lang="zh-CN" sz="1100" kern="0" dirty="0">
                          <a:effectLst/>
                          <a:latin typeface="微软雅黑" pitchFamily="34" charset="-122"/>
                          <a:ea typeface="微软雅黑" pitchFamily="34" charset="-122"/>
                        </a:rPr>
                        <a:t>收入复合</a:t>
                      </a:r>
                      <a:r>
                        <a:rPr lang="zh-CN" sz="1100" kern="0" dirty="0" smtClean="0">
                          <a:effectLst/>
                          <a:latin typeface="微软雅黑" pitchFamily="34" charset="-122"/>
                          <a:ea typeface="微软雅黑" pitchFamily="34" charset="-122"/>
                        </a:rPr>
                        <a:t>增长率</a:t>
                      </a:r>
                      <a:r>
                        <a:rPr lang="zh-CN" altLang="en-US" sz="1100" kern="0" dirty="0" smtClean="0">
                          <a:effectLst/>
                          <a:latin typeface="微软雅黑" pitchFamily="34" charset="-122"/>
                          <a:ea typeface="微软雅黑" pitchFamily="34" charset="-122"/>
                        </a:rPr>
                        <a:t>及</a:t>
                      </a:r>
                      <a:r>
                        <a:rPr lang="zh-CN" sz="1100" kern="0" dirty="0" smtClean="0">
                          <a:effectLst/>
                          <a:latin typeface="微软雅黑" pitchFamily="34" charset="-122"/>
                          <a:ea typeface="微软雅黑" pitchFamily="34" charset="-122"/>
                        </a:rPr>
                        <a:t>营业收入</a:t>
                      </a:r>
                      <a:br>
                        <a:rPr lang="en-US" sz="1100" kern="0" dirty="0">
                          <a:effectLst/>
                          <a:latin typeface="微软雅黑" pitchFamily="34" charset="-122"/>
                          <a:ea typeface="微软雅黑" pitchFamily="34" charset="-122"/>
                        </a:rPr>
                      </a:br>
                      <a:r>
                        <a:rPr lang="en-US" altLang="zh-CN" sz="1100" kern="0" dirty="0" smtClean="0">
                          <a:effectLst/>
                          <a:latin typeface="微软雅黑" pitchFamily="34" charset="-122"/>
                          <a:ea typeface="微软雅黑" pitchFamily="34" charset="-122"/>
                        </a:rPr>
                        <a:t>+</a:t>
                      </a:r>
                      <a:r>
                        <a:rPr lang="zh-CN" altLang="en-US" sz="1100" kern="0" dirty="0" smtClean="0">
                          <a:effectLst/>
                          <a:latin typeface="微软雅黑" pitchFamily="34" charset="-122"/>
                          <a:ea typeface="微软雅黑" pitchFamily="34" charset="-122"/>
                        </a:rPr>
                        <a:t>现金流量</a:t>
                      </a:r>
                      <a:endParaRPr lang="zh-CN" sz="1100" kern="100" dirty="0">
                        <a:effectLst/>
                        <a:latin typeface="微软雅黑" pitchFamily="34" charset="-122"/>
                        <a:ea typeface="微软雅黑" pitchFamily="34" charset="-122"/>
                        <a:cs typeface="Times New Roman" panose="02020503050405090304"/>
                      </a:endParaRPr>
                    </a:p>
                  </a:txBody>
                  <a:tcPr marL="7996" marR="7996" marT="7996" marB="7996" anchor="ctr"/>
                </a:tc>
                <a:tc>
                  <a:txBody>
                    <a:bodyPr/>
                    <a:lstStyle/>
                    <a:p>
                      <a:pPr marL="228600" indent="-228600" algn="l" fontAlgn="ctr">
                        <a:lnSpc>
                          <a:spcPts val="2800"/>
                        </a:lnSpc>
                        <a:spcAft>
                          <a:spcPts val="0"/>
                        </a:spcAft>
                        <a:buFont typeface="+mj-ea"/>
                        <a:buAutoNum type="circleNumDbPlain"/>
                      </a:pPr>
                      <a:r>
                        <a:rPr lang="zh-CN" altLang="en-US" sz="1100" kern="100" dirty="0" smtClean="0">
                          <a:effectLst/>
                          <a:latin typeface="微软雅黑" pitchFamily="34" charset="-122"/>
                          <a:ea typeface="微软雅黑" pitchFamily="34" charset="-122"/>
                          <a:cs typeface="Times New Roman" panose="02020503050405090304"/>
                        </a:rPr>
                        <a:t>市值不低于</a:t>
                      </a:r>
                      <a:r>
                        <a:rPr lang="en-US" altLang="zh-CN" sz="1100" kern="100" dirty="0" smtClean="0">
                          <a:effectLst/>
                          <a:latin typeface="微软雅黑" pitchFamily="34" charset="-122"/>
                          <a:ea typeface="微软雅黑" pitchFamily="34" charset="-122"/>
                          <a:cs typeface="Times New Roman" panose="02020503050405090304"/>
                        </a:rPr>
                        <a:t>4</a:t>
                      </a:r>
                      <a:r>
                        <a:rPr lang="zh-CN" altLang="en-US" sz="1100" kern="100" dirty="0" smtClean="0">
                          <a:effectLst/>
                          <a:latin typeface="微软雅黑" pitchFamily="34" charset="-122"/>
                          <a:ea typeface="微软雅黑" pitchFamily="34" charset="-122"/>
                          <a:cs typeface="Times New Roman" panose="02020503050405090304"/>
                        </a:rPr>
                        <a:t>亿元</a:t>
                      </a:r>
                      <a:endParaRPr lang="en-US" altLang="zh-CN" sz="1100" kern="100" dirty="0" smtClean="0">
                        <a:effectLst/>
                        <a:latin typeface="微软雅黑" pitchFamily="34" charset="-122"/>
                        <a:ea typeface="微软雅黑" pitchFamily="34" charset="-122"/>
                        <a:cs typeface="Times New Roman" panose="02020503050405090304"/>
                      </a:endParaRPr>
                    </a:p>
                    <a:p>
                      <a:pPr marL="228600" indent="-228600" algn="l" fontAlgn="ctr">
                        <a:lnSpc>
                          <a:spcPts val="2800"/>
                        </a:lnSpc>
                        <a:spcAft>
                          <a:spcPts val="0"/>
                        </a:spcAft>
                        <a:buFont typeface="+mj-ea"/>
                        <a:buAutoNum type="circleNumDbPlain"/>
                      </a:pPr>
                      <a:r>
                        <a:rPr lang="zh-CN" altLang="en-US" sz="1100" kern="100" dirty="0" smtClean="0">
                          <a:effectLst/>
                          <a:latin typeface="微软雅黑" pitchFamily="34" charset="-122"/>
                          <a:ea typeface="微软雅黑" pitchFamily="34" charset="-122"/>
                          <a:cs typeface="Times New Roman" panose="02020503050405090304"/>
                        </a:rPr>
                        <a:t>最近两年营业收入平均不低于</a:t>
                      </a:r>
                      <a:r>
                        <a:rPr lang="en-US" altLang="zh-CN" sz="1100" kern="100" dirty="0" smtClean="0">
                          <a:effectLst/>
                          <a:latin typeface="微软雅黑" pitchFamily="34" charset="-122"/>
                          <a:ea typeface="微软雅黑" pitchFamily="34" charset="-122"/>
                          <a:cs typeface="Times New Roman" panose="02020503050405090304"/>
                        </a:rPr>
                        <a:t>1</a:t>
                      </a:r>
                      <a:r>
                        <a:rPr lang="zh-CN" altLang="en-US" sz="1100" kern="100" dirty="0" smtClean="0">
                          <a:effectLst/>
                          <a:latin typeface="微软雅黑" pitchFamily="34" charset="-122"/>
                          <a:ea typeface="微软雅黑" pitchFamily="34" charset="-122"/>
                          <a:cs typeface="Times New Roman" panose="02020503050405090304"/>
                        </a:rPr>
                        <a:t>亿元，且最近一年营业收入增长率不低于</a:t>
                      </a:r>
                      <a:r>
                        <a:rPr lang="en-US" altLang="zh-CN" sz="1100" kern="100" dirty="0" smtClean="0">
                          <a:effectLst/>
                          <a:latin typeface="微软雅黑" pitchFamily="34" charset="-122"/>
                          <a:ea typeface="微软雅黑" pitchFamily="34" charset="-122"/>
                          <a:cs typeface="Times New Roman" panose="02020503050405090304"/>
                        </a:rPr>
                        <a:t>30%</a:t>
                      </a:r>
                      <a:endParaRPr lang="en-US" altLang="zh-CN" sz="1100" kern="100" dirty="0" smtClean="0">
                        <a:effectLst/>
                        <a:latin typeface="微软雅黑" pitchFamily="34" charset="-122"/>
                        <a:ea typeface="微软雅黑" pitchFamily="34" charset="-122"/>
                        <a:cs typeface="Times New Roman" panose="02020503050405090304"/>
                      </a:endParaRPr>
                    </a:p>
                    <a:p>
                      <a:pPr marL="228600" indent="-228600" algn="l" fontAlgn="ctr">
                        <a:lnSpc>
                          <a:spcPts val="2800"/>
                        </a:lnSpc>
                        <a:spcAft>
                          <a:spcPts val="0"/>
                        </a:spcAft>
                        <a:buFont typeface="+mj-ea"/>
                        <a:buAutoNum type="circleNumDbPlain"/>
                      </a:pPr>
                      <a:r>
                        <a:rPr lang="zh-CN" altLang="en-US" sz="1100" kern="100" dirty="0" smtClean="0">
                          <a:effectLst/>
                          <a:latin typeface="微软雅黑" pitchFamily="34" charset="-122"/>
                          <a:ea typeface="微软雅黑" pitchFamily="34" charset="-122"/>
                          <a:cs typeface="Times New Roman" panose="02020503050405090304"/>
                        </a:rPr>
                        <a:t>最近一年经营活动产生的现金流量净额为正</a:t>
                      </a:r>
                      <a:endParaRPr lang="zh-CN" sz="1100" kern="100" dirty="0">
                        <a:effectLst/>
                        <a:latin typeface="微软雅黑" pitchFamily="34" charset="-122"/>
                        <a:ea typeface="微软雅黑" pitchFamily="34" charset="-122"/>
                        <a:cs typeface="Times New Roman" panose="02020503050405090304"/>
                      </a:endParaRPr>
                    </a:p>
                  </a:txBody>
                  <a:tcPr marL="7996" marR="7996" marT="7996" marB="7996" anchor="ctr"/>
                </a:tc>
              </a:tr>
              <a:tr h="1050210">
                <a:tc>
                  <a:txBody>
                    <a:bodyPr/>
                    <a:lstStyle/>
                    <a:p>
                      <a:pPr algn="ctr" fontAlgn="ctr">
                        <a:lnSpc>
                          <a:spcPts val="2800"/>
                        </a:lnSpc>
                        <a:spcAft>
                          <a:spcPts val="0"/>
                        </a:spcAft>
                      </a:pPr>
                      <a:r>
                        <a:rPr lang="zh-CN" sz="1100" kern="0" dirty="0">
                          <a:solidFill>
                            <a:schemeClr val="tx1"/>
                          </a:solidFill>
                          <a:effectLst/>
                          <a:latin typeface="微软雅黑" pitchFamily="34" charset="-122"/>
                          <a:ea typeface="微软雅黑" pitchFamily="34" charset="-122"/>
                        </a:rPr>
                        <a:t>标准三</a:t>
                      </a:r>
                      <a:endParaRPr lang="zh-CN" sz="1100" kern="100" dirty="0">
                        <a:solidFill>
                          <a:schemeClr val="tx1"/>
                        </a:solidFill>
                        <a:effectLst/>
                        <a:latin typeface="微软雅黑" pitchFamily="34" charset="-122"/>
                        <a:ea typeface="微软雅黑" pitchFamily="34" charset="-122"/>
                        <a:cs typeface="Times New Roman" panose="02020503050405090304"/>
                      </a:endParaRPr>
                    </a:p>
                  </a:txBody>
                  <a:tcPr marL="7996" marR="7996" marT="7996" marB="7996" anchor="ctr"/>
                </a:tc>
                <a:tc>
                  <a:txBody>
                    <a:bodyPr/>
                    <a:lstStyle/>
                    <a:p>
                      <a:pPr algn="ctr" fontAlgn="ctr">
                        <a:lnSpc>
                          <a:spcPts val="2800"/>
                        </a:lnSpc>
                        <a:spcAft>
                          <a:spcPts val="0"/>
                        </a:spcAft>
                      </a:pPr>
                      <a:r>
                        <a:rPr lang="zh-CN" sz="1100" kern="0" dirty="0" smtClean="0">
                          <a:effectLst/>
                          <a:latin typeface="微软雅黑" pitchFamily="34" charset="-122"/>
                          <a:ea typeface="微软雅黑" pitchFamily="34" charset="-122"/>
                        </a:rPr>
                        <a:t>市值</a:t>
                      </a:r>
                      <a:br>
                        <a:rPr lang="en-US" sz="1100" kern="0" dirty="0">
                          <a:effectLst/>
                          <a:latin typeface="微软雅黑" pitchFamily="34" charset="-122"/>
                          <a:ea typeface="微软雅黑" pitchFamily="34" charset="-122"/>
                        </a:rPr>
                      </a:br>
                      <a:r>
                        <a:rPr lang="en-US" sz="1100" kern="0" dirty="0" smtClean="0">
                          <a:effectLst/>
                          <a:latin typeface="微软雅黑" pitchFamily="34" charset="-122"/>
                          <a:ea typeface="微软雅黑" pitchFamily="34" charset="-122"/>
                        </a:rPr>
                        <a:t>+</a:t>
                      </a:r>
                      <a:r>
                        <a:rPr lang="zh-CN" altLang="en-US" sz="1100" kern="0" dirty="0" smtClean="0">
                          <a:effectLst/>
                          <a:latin typeface="微软雅黑" pitchFamily="34" charset="-122"/>
                          <a:ea typeface="微软雅黑" pitchFamily="34" charset="-122"/>
                        </a:rPr>
                        <a:t>营业收入</a:t>
                      </a:r>
                      <a:br>
                        <a:rPr lang="en-US" sz="1100" kern="0" dirty="0">
                          <a:effectLst/>
                          <a:latin typeface="微软雅黑" pitchFamily="34" charset="-122"/>
                          <a:ea typeface="微软雅黑" pitchFamily="34" charset="-122"/>
                        </a:rPr>
                      </a:br>
                      <a:r>
                        <a:rPr lang="en-US" altLang="zh-CN" sz="1100" kern="0" dirty="0" smtClean="0">
                          <a:effectLst/>
                          <a:latin typeface="微软雅黑" pitchFamily="34" charset="-122"/>
                          <a:ea typeface="微软雅黑" pitchFamily="34" charset="-122"/>
                        </a:rPr>
                        <a:t>+</a:t>
                      </a:r>
                      <a:r>
                        <a:rPr lang="zh-CN" altLang="en-US" sz="1100" kern="0" dirty="0" smtClean="0">
                          <a:effectLst/>
                          <a:latin typeface="微软雅黑" pitchFamily="34" charset="-122"/>
                          <a:ea typeface="微软雅黑" pitchFamily="34" charset="-122"/>
                        </a:rPr>
                        <a:t>研发投入</a:t>
                      </a:r>
                      <a:endParaRPr lang="zh-CN" sz="1100" kern="100" dirty="0">
                        <a:effectLst/>
                        <a:latin typeface="微软雅黑" pitchFamily="34" charset="-122"/>
                        <a:ea typeface="微软雅黑" pitchFamily="34" charset="-122"/>
                        <a:cs typeface="Times New Roman" panose="02020503050405090304"/>
                      </a:endParaRPr>
                    </a:p>
                  </a:txBody>
                  <a:tcPr marL="7996" marR="7996" marT="7996" marB="7996" anchor="ctr"/>
                </a:tc>
                <a:tc>
                  <a:txBody>
                    <a:bodyPr/>
                    <a:lstStyle/>
                    <a:p>
                      <a:pPr marL="228600" indent="-228600" algn="l" fontAlgn="ctr">
                        <a:lnSpc>
                          <a:spcPts val="2800"/>
                        </a:lnSpc>
                        <a:spcAft>
                          <a:spcPts val="0"/>
                        </a:spcAft>
                        <a:buFont typeface="+mj-ea"/>
                        <a:buAutoNum type="circleNumDbPlain"/>
                      </a:pPr>
                      <a:r>
                        <a:rPr lang="zh-CN" altLang="en-US" sz="1100" kern="100" dirty="0" smtClean="0">
                          <a:effectLst/>
                          <a:latin typeface="微软雅黑" pitchFamily="34" charset="-122"/>
                          <a:ea typeface="微软雅黑" pitchFamily="34" charset="-122"/>
                          <a:cs typeface="Times New Roman" panose="02020503050405090304"/>
                        </a:rPr>
                        <a:t>市值不低于</a:t>
                      </a:r>
                      <a:r>
                        <a:rPr lang="en-US" altLang="zh-CN" sz="1100" kern="100" dirty="0" smtClean="0">
                          <a:effectLst/>
                          <a:latin typeface="微软雅黑" pitchFamily="34" charset="-122"/>
                          <a:ea typeface="微软雅黑" pitchFamily="34" charset="-122"/>
                          <a:cs typeface="Times New Roman" panose="02020503050405090304"/>
                        </a:rPr>
                        <a:t>8</a:t>
                      </a:r>
                      <a:r>
                        <a:rPr lang="zh-CN" altLang="en-US" sz="1100" kern="100" dirty="0" smtClean="0">
                          <a:effectLst/>
                          <a:latin typeface="微软雅黑" pitchFamily="34" charset="-122"/>
                          <a:ea typeface="微软雅黑" pitchFamily="34" charset="-122"/>
                          <a:cs typeface="Times New Roman" panose="02020503050405090304"/>
                        </a:rPr>
                        <a:t>亿元</a:t>
                      </a:r>
                      <a:endParaRPr lang="en-US" altLang="zh-CN" sz="1100" kern="100" dirty="0" smtClean="0">
                        <a:effectLst/>
                        <a:latin typeface="微软雅黑" pitchFamily="34" charset="-122"/>
                        <a:ea typeface="微软雅黑" pitchFamily="34" charset="-122"/>
                        <a:cs typeface="Times New Roman" panose="02020503050405090304"/>
                      </a:endParaRPr>
                    </a:p>
                    <a:p>
                      <a:pPr marL="228600" indent="-228600" algn="l" fontAlgn="ctr">
                        <a:lnSpc>
                          <a:spcPts val="2800"/>
                        </a:lnSpc>
                        <a:spcAft>
                          <a:spcPts val="0"/>
                        </a:spcAft>
                        <a:buFont typeface="+mj-ea"/>
                        <a:buAutoNum type="circleNumDbPlain"/>
                      </a:pPr>
                      <a:r>
                        <a:rPr lang="zh-CN" altLang="en-US" sz="1100" kern="100" dirty="0" smtClean="0">
                          <a:effectLst/>
                          <a:latin typeface="微软雅黑" pitchFamily="34" charset="-122"/>
                          <a:ea typeface="微软雅黑" pitchFamily="34" charset="-122"/>
                          <a:cs typeface="Times New Roman" panose="02020503050405090304"/>
                        </a:rPr>
                        <a:t>最近一年营业收入不低于</a:t>
                      </a:r>
                      <a:r>
                        <a:rPr lang="en-US" altLang="zh-CN" sz="1100" kern="100" dirty="0" smtClean="0">
                          <a:effectLst/>
                          <a:latin typeface="微软雅黑" pitchFamily="34" charset="-122"/>
                          <a:ea typeface="微软雅黑" pitchFamily="34" charset="-122"/>
                          <a:cs typeface="Times New Roman" panose="02020503050405090304"/>
                        </a:rPr>
                        <a:t>2</a:t>
                      </a:r>
                      <a:r>
                        <a:rPr lang="zh-CN" altLang="en-US" sz="1100" kern="100" dirty="0" smtClean="0">
                          <a:effectLst/>
                          <a:latin typeface="微软雅黑" pitchFamily="34" charset="-122"/>
                          <a:ea typeface="微软雅黑" pitchFamily="34" charset="-122"/>
                          <a:cs typeface="Times New Roman" panose="02020503050405090304"/>
                        </a:rPr>
                        <a:t>亿元</a:t>
                      </a:r>
                      <a:endParaRPr lang="en-US" altLang="zh-CN" sz="1100" kern="100" dirty="0" smtClean="0">
                        <a:effectLst/>
                        <a:latin typeface="微软雅黑" pitchFamily="34" charset="-122"/>
                        <a:ea typeface="微软雅黑" pitchFamily="34" charset="-122"/>
                        <a:cs typeface="Times New Roman" panose="02020503050405090304"/>
                      </a:endParaRPr>
                    </a:p>
                    <a:p>
                      <a:pPr marL="228600" indent="-228600" algn="l" fontAlgn="ctr">
                        <a:lnSpc>
                          <a:spcPts val="2800"/>
                        </a:lnSpc>
                        <a:spcAft>
                          <a:spcPts val="0"/>
                        </a:spcAft>
                        <a:buFont typeface="+mj-ea"/>
                        <a:buAutoNum type="circleNumDbPlain"/>
                      </a:pPr>
                      <a:r>
                        <a:rPr lang="zh-CN" altLang="en-US" sz="1100" kern="100" dirty="0" smtClean="0">
                          <a:effectLst/>
                          <a:latin typeface="微软雅黑" pitchFamily="34" charset="-122"/>
                          <a:ea typeface="微软雅黑" pitchFamily="34" charset="-122"/>
                          <a:cs typeface="Times New Roman" panose="02020503050405090304"/>
                        </a:rPr>
                        <a:t>最近两年研发投入合计占最近两年营业收入合计比例不低于</a:t>
                      </a:r>
                      <a:r>
                        <a:rPr lang="en-US" altLang="zh-CN" sz="1100" kern="100" dirty="0" smtClean="0">
                          <a:effectLst/>
                          <a:latin typeface="微软雅黑" pitchFamily="34" charset="-122"/>
                          <a:ea typeface="微软雅黑" pitchFamily="34" charset="-122"/>
                          <a:cs typeface="Times New Roman" panose="02020503050405090304"/>
                        </a:rPr>
                        <a:t>8%</a:t>
                      </a:r>
                      <a:endParaRPr lang="zh-CN" sz="1100" kern="100" dirty="0">
                        <a:effectLst/>
                        <a:latin typeface="微软雅黑" pitchFamily="34" charset="-122"/>
                        <a:ea typeface="微软雅黑" pitchFamily="34" charset="-122"/>
                        <a:cs typeface="Times New Roman" panose="02020503050405090304"/>
                      </a:endParaRPr>
                    </a:p>
                  </a:txBody>
                  <a:tcPr marL="7996" marR="7996" marT="7996" marB="7996" anchor="ctr"/>
                </a:tc>
              </a:tr>
              <a:tr h="876587">
                <a:tc>
                  <a:txBody>
                    <a:bodyPr/>
                    <a:lstStyle/>
                    <a:p>
                      <a:pPr algn="ctr" fontAlgn="ctr">
                        <a:lnSpc>
                          <a:spcPts val="2800"/>
                        </a:lnSpc>
                        <a:spcAft>
                          <a:spcPts val="0"/>
                        </a:spcAft>
                      </a:pPr>
                      <a:r>
                        <a:rPr lang="zh-CN" altLang="en-US" sz="1100" kern="100" dirty="0" smtClean="0">
                          <a:solidFill>
                            <a:schemeClr val="tx1"/>
                          </a:solidFill>
                          <a:effectLst/>
                          <a:latin typeface="微软雅黑" pitchFamily="34" charset="-122"/>
                          <a:ea typeface="微软雅黑" pitchFamily="34" charset="-122"/>
                          <a:cs typeface="Times New Roman" panose="02020503050405090304"/>
                        </a:rPr>
                        <a:t>标准四</a:t>
                      </a:r>
                      <a:endParaRPr lang="zh-CN" sz="1100" kern="100" dirty="0">
                        <a:solidFill>
                          <a:schemeClr val="tx1"/>
                        </a:solidFill>
                        <a:effectLst/>
                        <a:latin typeface="微软雅黑" pitchFamily="34" charset="-122"/>
                        <a:ea typeface="微软雅黑" pitchFamily="34" charset="-122"/>
                        <a:cs typeface="Times New Roman" panose="02020503050405090304"/>
                      </a:endParaRPr>
                    </a:p>
                  </a:txBody>
                  <a:tcPr marL="7996" marR="7996" marT="7996" marB="7996" anchor="ctr"/>
                </a:tc>
                <a:tc>
                  <a:txBody>
                    <a:bodyPr/>
                    <a:lstStyle/>
                    <a:p>
                      <a:pPr marL="0" marR="0" indent="0" algn="ctr" defTabSz="914400" rtl="0" eaLnBrk="1" fontAlgn="ctr" latinLnBrk="0" hangingPunct="1">
                        <a:lnSpc>
                          <a:spcPts val="2800"/>
                        </a:lnSpc>
                        <a:spcBef>
                          <a:spcPts val="0"/>
                        </a:spcBef>
                        <a:spcAft>
                          <a:spcPts val="0"/>
                        </a:spcAft>
                        <a:buClrTx/>
                        <a:buSzTx/>
                        <a:buFontTx/>
                        <a:buNone/>
                        <a:defRPr/>
                      </a:pPr>
                      <a:r>
                        <a:rPr lang="zh-CN" altLang="zh-CN" sz="1100" kern="0" dirty="0" smtClean="0">
                          <a:effectLst/>
                          <a:latin typeface="微软雅黑" pitchFamily="34" charset="-122"/>
                          <a:ea typeface="微软雅黑" pitchFamily="34" charset="-122"/>
                        </a:rPr>
                        <a:t>市值</a:t>
                      </a:r>
                      <a:br>
                        <a:rPr lang="en-US" altLang="zh-CN" sz="1100" kern="0" dirty="0" smtClean="0">
                          <a:effectLst/>
                          <a:latin typeface="微软雅黑" pitchFamily="34" charset="-122"/>
                          <a:ea typeface="微软雅黑" pitchFamily="34" charset="-122"/>
                        </a:rPr>
                      </a:br>
                      <a:r>
                        <a:rPr lang="en-US" altLang="zh-CN" sz="1100" kern="0" dirty="0" smtClean="0">
                          <a:effectLst/>
                          <a:latin typeface="微软雅黑" pitchFamily="34" charset="-122"/>
                          <a:ea typeface="微软雅黑" pitchFamily="34" charset="-122"/>
                        </a:rPr>
                        <a:t>+</a:t>
                      </a:r>
                      <a:r>
                        <a:rPr lang="zh-CN" altLang="en-US" sz="1100" kern="0" dirty="0" smtClean="0">
                          <a:effectLst/>
                          <a:latin typeface="微软雅黑" pitchFamily="34" charset="-122"/>
                          <a:ea typeface="微软雅黑" pitchFamily="34" charset="-122"/>
                        </a:rPr>
                        <a:t>研发投入</a:t>
                      </a:r>
                      <a:endParaRPr lang="zh-CN" altLang="zh-CN" sz="1100" kern="100" dirty="0" smtClean="0">
                        <a:effectLst/>
                        <a:latin typeface="微软雅黑" pitchFamily="34" charset="-122"/>
                        <a:ea typeface="微软雅黑" pitchFamily="34" charset="-122"/>
                        <a:cs typeface="Times New Roman" panose="02020503050405090304"/>
                      </a:endParaRPr>
                    </a:p>
                  </a:txBody>
                  <a:tcPr marL="7996" marR="7996" marT="7996" marB="7996" anchor="ctr"/>
                </a:tc>
                <a:tc>
                  <a:txBody>
                    <a:bodyPr/>
                    <a:lstStyle/>
                    <a:p>
                      <a:pPr marL="228600" indent="-228600" algn="l" fontAlgn="ctr">
                        <a:lnSpc>
                          <a:spcPts val="2800"/>
                        </a:lnSpc>
                        <a:spcAft>
                          <a:spcPts val="0"/>
                        </a:spcAft>
                        <a:buFont typeface="+mj-ea"/>
                        <a:buAutoNum type="circleNumDbPlain"/>
                      </a:pPr>
                      <a:r>
                        <a:rPr lang="zh-CN" altLang="en-US" sz="1100" kern="100" dirty="0" smtClean="0">
                          <a:effectLst/>
                          <a:latin typeface="微软雅黑" pitchFamily="34" charset="-122"/>
                          <a:ea typeface="微软雅黑" pitchFamily="34" charset="-122"/>
                          <a:cs typeface="Times New Roman" panose="02020503050405090304"/>
                        </a:rPr>
                        <a:t>市值不低于</a:t>
                      </a:r>
                      <a:r>
                        <a:rPr lang="en-US" altLang="zh-CN" sz="1100" kern="100" dirty="0" smtClean="0">
                          <a:effectLst/>
                          <a:latin typeface="微软雅黑" pitchFamily="34" charset="-122"/>
                          <a:ea typeface="微软雅黑" pitchFamily="34" charset="-122"/>
                          <a:cs typeface="Times New Roman" panose="02020503050405090304"/>
                        </a:rPr>
                        <a:t>15</a:t>
                      </a:r>
                      <a:r>
                        <a:rPr lang="zh-CN" altLang="en-US" sz="1100" kern="100" dirty="0" smtClean="0">
                          <a:effectLst/>
                          <a:latin typeface="微软雅黑" pitchFamily="34" charset="-122"/>
                          <a:ea typeface="微软雅黑" pitchFamily="34" charset="-122"/>
                          <a:cs typeface="Times New Roman" panose="02020503050405090304"/>
                        </a:rPr>
                        <a:t>亿元</a:t>
                      </a:r>
                      <a:endParaRPr lang="en-US" altLang="zh-CN" sz="1100" kern="100" dirty="0" smtClean="0">
                        <a:effectLst/>
                        <a:latin typeface="微软雅黑" pitchFamily="34" charset="-122"/>
                        <a:ea typeface="微软雅黑" pitchFamily="34" charset="-122"/>
                        <a:cs typeface="Times New Roman" panose="02020503050405090304"/>
                      </a:endParaRPr>
                    </a:p>
                    <a:p>
                      <a:pPr marL="228600" indent="-228600" algn="l" fontAlgn="ctr">
                        <a:lnSpc>
                          <a:spcPts val="2800"/>
                        </a:lnSpc>
                        <a:spcAft>
                          <a:spcPts val="0"/>
                        </a:spcAft>
                        <a:buFont typeface="+mj-ea"/>
                        <a:buAutoNum type="circleNumDbPlain"/>
                      </a:pPr>
                      <a:r>
                        <a:rPr lang="zh-CN" altLang="en-US" sz="1100" kern="100" dirty="0" smtClean="0">
                          <a:effectLst/>
                          <a:latin typeface="微软雅黑" pitchFamily="34" charset="-122"/>
                          <a:ea typeface="微软雅黑" pitchFamily="34" charset="-122"/>
                          <a:cs typeface="Times New Roman" panose="02020503050405090304"/>
                        </a:rPr>
                        <a:t>最近两年研发投入合计不低于</a:t>
                      </a:r>
                      <a:r>
                        <a:rPr lang="en-US" altLang="zh-CN" sz="1100" kern="100" dirty="0" smtClean="0">
                          <a:effectLst/>
                          <a:latin typeface="微软雅黑" pitchFamily="34" charset="-122"/>
                          <a:ea typeface="微软雅黑" pitchFamily="34" charset="-122"/>
                          <a:cs typeface="Times New Roman" panose="02020503050405090304"/>
                        </a:rPr>
                        <a:t>5000</a:t>
                      </a:r>
                      <a:r>
                        <a:rPr lang="zh-CN" altLang="en-US" sz="1100" kern="100" dirty="0" smtClean="0">
                          <a:effectLst/>
                          <a:latin typeface="微软雅黑" pitchFamily="34" charset="-122"/>
                          <a:ea typeface="微软雅黑" pitchFamily="34" charset="-122"/>
                          <a:cs typeface="Times New Roman" panose="02020503050405090304"/>
                        </a:rPr>
                        <a:t>万元</a:t>
                      </a:r>
                      <a:endParaRPr lang="zh-CN" sz="1100" kern="100" dirty="0">
                        <a:effectLst/>
                        <a:latin typeface="微软雅黑" pitchFamily="34" charset="-122"/>
                        <a:ea typeface="微软雅黑" pitchFamily="34" charset="-122"/>
                        <a:cs typeface="Times New Roman" panose="02020503050405090304"/>
                      </a:endParaRPr>
                    </a:p>
                  </a:txBody>
                  <a:tcPr marL="7996" marR="7996" marT="7996" marB="7996" anchor="ct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6675" name="Group 3"/>
          <p:cNvGraphicFramePr>
            <a:graphicFrameLocks noGrp="1"/>
          </p:cNvGraphicFramePr>
          <p:nvPr/>
        </p:nvGraphicFramePr>
        <p:xfrm>
          <a:off x="539750" y="1412875"/>
          <a:ext cx="8064698" cy="5117376"/>
        </p:xfrm>
        <a:graphic>
          <a:graphicData uri="http://schemas.openxmlformats.org/drawingml/2006/table">
            <a:tbl>
              <a:tblPr firstRow="1" firstCol="1">
                <a:tableStyleId>{21E4AEA4-8DFA-4A89-87EB-49C32662AFE0}</a:tableStyleId>
              </a:tblPr>
              <a:tblGrid>
                <a:gridCol w="1735099"/>
                <a:gridCol w="6329599"/>
              </a:tblGrid>
              <a:tr h="52851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rPr>
                        <a:t>条件</a:t>
                      </a:r>
                      <a:endPar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endParaRPr>
                    </a:p>
                  </a:txBody>
                  <a:tcPr marL="83099" marR="83099" marT="40330" marB="40330" anchor="ctr" horzOverflow="overflow"/>
                </a:tc>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ctr"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effectLst/>
                          <a:latin typeface="微软雅黑" pitchFamily="34" charset="-122"/>
                          <a:ea typeface="微软雅黑" pitchFamily="34" charset="-122"/>
                        </a:rPr>
                        <a:t>科创板上市</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r>
              <a:tr h="52851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上市制度</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注册制，上交所负责审核，中国证监会在 </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20 </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个工作日内对发行人的注册申请作出同意注册或者不予注册的决定。</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r h="782096">
                <a:tc>
                  <a:txBody>
                    <a:body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行业范围</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主要服务于符合国家战略、突破关键核心技术、市场认可度高的科技创新企业。重点支持新一代信息技术、高端装备、新材料、新能源、节能环保以及生物医药等高新技术产业和战略性新兴产业，推动互联网、大数据、云计算、人工智能和制造业深度融合，引领中高端消费，推动质量变革、效率变革、动力变革。</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r h="59985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i="0" u="none" strike="noStrike" kern="1200"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存续期</a:t>
                      </a:r>
                      <a:endParaRPr kumimoji="0" lang="zh-CN" altLang="en-US" sz="1100" b="1" i="0" u="none" strike="noStrike" kern="1200"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1" fontAlgn="base" latinLnBrk="0" hangingPunct="1">
                        <a:lnSpc>
                          <a:spcPct val="130000"/>
                        </a:lnSpc>
                        <a:spcBef>
                          <a:spcPct val="40000"/>
                        </a:spcBef>
                        <a:spcAft>
                          <a:spcPct val="0"/>
                        </a:spcAft>
                        <a:buClrTx/>
                        <a:buSzTx/>
                        <a:buFont typeface="Symbol" pitchFamily="18" charset="2"/>
                        <a:buChar char=""/>
                        <a:tabLst>
                          <a:tab pos="410845" algn="l"/>
                        </a:tabLst>
                      </a:pPr>
                      <a:r>
                        <a:rPr kumimoji="0" lang="zh-CN" altLang="en-US" sz="1100" b="1" i="0" u="none" strike="noStrike" cap="none" normalizeH="0" baseline="0" dirty="0" smtClean="0">
                          <a:ln>
                            <a:noFill/>
                          </a:ln>
                          <a:solidFill>
                            <a:schemeClr val="tx2"/>
                          </a:solidFill>
                          <a:effectLst/>
                          <a:latin typeface="微软雅黑" pitchFamily="34" charset="-122"/>
                          <a:ea typeface="微软雅黑" pitchFamily="34" charset="-122"/>
                          <a:cs typeface="Times New Roman" panose="02020503050405090304" pitchFamily="18" charset="0"/>
                        </a:rPr>
                        <a:t>依法设立且持续经营 </a:t>
                      </a:r>
                      <a:r>
                        <a:rPr kumimoji="0" lang="en-US" altLang="zh-CN" sz="1100" b="1" i="0" u="none" strike="noStrike" cap="none" normalizeH="0" baseline="0" dirty="0" smtClean="0">
                          <a:ln>
                            <a:noFill/>
                          </a:ln>
                          <a:solidFill>
                            <a:schemeClr val="tx2"/>
                          </a:solidFill>
                          <a:effectLst/>
                          <a:latin typeface="微软雅黑" pitchFamily="34" charset="-122"/>
                          <a:ea typeface="微软雅黑" pitchFamily="34" charset="-122"/>
                          <a:cs typeface="Times New Roman" panose="02020503050405090304" pitchFamily="18" charset="0"/>
                        </a:rPr>
                        <a:t>3 </a:t>
                      </a:r>
                      <a:r>
                        <a:rPr kumimoji="0" lang="zh-CN" altLang="en-US" sz="1100" b="1" i="0" u="none" strike="noStrike" cap="none" normalizeH="0" baseline="0" dirty="0" smtClean="0">
                          <a:ln>
                            <a:noFill/>
                          </a:ln>
                          <a:solidFill>
                            <a:schemeClr val="tx2"/>
                          </a:solidFill>
                          <a:effectLst/>
                          <a:latin typeface="微软雅黑" pitchFamily="34" charset="-122"/>
                          <a:ea typeface="微软雅黑" pitchFamily="34" charset="-122"/>
                          <a:cs typeface="Times New Roman" panose="02020503050405090304" pitchFamily="18" charset="0"/>
                        </a:rPr>
                        <a:t>年以上的股份有限公司，具备健全且运行良好的组织机构，相关机构和人员能够依法履行职责。有限责任公司按原账面净资产值折股整体变更为股份有限公司的，持续经营时间可以从有限责任公司成立之日起计算。</a:t>
                      </a:r>
                      <a:endParaRPr kumimoji="0" lang="zh-CN" altLang="en-US" sz="1100" b="1" i="0" u="none" strike="noStrike" cap="none" normalizeH="0" baseline="0" dirty="0" smtClean="0">
                        <a:ln>
                          <a:noFill/>
                        </a:ln>
                        <a:solidFill>
                          <a:schemeClr val="tx2"/>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r h="52851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i="0" u="none" strike="noStrike" kern="1200"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股本要求</a:t>
                      </a:r>
                      <a:endParaRPr kumimoji="0" lang="zh-CN" altLang="en-US" sz="1100" b="1" i="0" u="none" strike="noStrike" kern="1200"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发行后股本总额不低于人民币</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3</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千万元；</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endPar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r h="528510">
                <a:tc>
                  <a:txBody>
                    <a:body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控制权</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kern="1200"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最近</a:t>
                      </a:r>
                      <a:r>
                        <a:rPr kumimoji="0" lang="en-US" altLang="zh-CN" sz="1100" b="0" i="0" u="none" strike="noStrike" kern="1200"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2</a:t>
                      </a:r>
                      <a:r>
                        <a:rPr kumimoji="0" lang="zh-CN" altLang="en-US" sz="1100" b="0" i="0" u="none" strike="noStrike" kern="1200"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年实际控制人没有发生变更，不存在导致控制权可能变更的重大权属纠纷。</a:t>
                      </a:r>
                      <a:endParaRPr kumimoji="0" lang="en-US" altLang="zh-CN" sz="1100" b="0" i="0" u="none" strike="noStrike" kern="1200"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r h="528510">
                <a:tc>
                  <a:txBody>
                    <a:bodyPr/>
                    <a:lstStyle/>
                    <a:p>
                      <a:pPr algn="l">
                        <a:lnSpc>
                          <a:spcPts val="2800"/>
                        </a:lnSpc>
                        <a:spcAft>
                          <a:spcPts val="0"/>
                        </a:spcAft>
                      </a:pPr>
                      <a:r>
                        <a:rPr lang="zh-CN" altLang="en-US" sz="1100" kern="100" dirty="0">
                          <a:solidFill>
                            <a:schemeClr val="tx1"/>
                          </a:solidFill>
                          <a:effectLst/>
                          <a:latin typeface="微软雅黑" pitchFamily="34" charset="-122"/>
                          <a:ea typeface="微软雅黑" pitchFamily="34" charset="-122"/>
                        </a:rPr>
                        <a:t>董事及管理层</a:t>
                      </a:r>
                      <a:endParaRPr lang="zh-CN" sz="1100" kern="100" dirty="0">
                        <a:solidFill>
                          <a:schemeClr val="tx1"/>
                        </a:solidFill>
                        <a:effectLst/>
                        <a:latin typeface="微软雅黑" pitchFamily="34" charset="-122"/>
                        <a:ea typeface="微软雅黑" pitchFamily="34" charset="-122"/>
                        <a:cs typeface="Times New Roman" panose="02020503050405090304"/>
                      </a:endParaRPr>
                    </a:p>
                  </a:txBody>
                  <a:tcPr marL="68580" marR="68580" marT="0" marB="0" anchor="ctr"/>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kern="1200" cap="none" normalizeH="0" baseline="0" dirty="0">
                          <a:ln>
                            <a:noFill/>
                          </a:ln>
                          <a:solidFill>
                            <a:srgbClr val="000000"/>
                          </a:solidFill>
                          <a:effectLst/>
                          <a:latin typeface="微软雅黑" pitchFamily="34" charset="-122"/>
                          <a:ea typeface="微软雅黑" pitchFamily="34" charset="-122"/>
                          <a:cs typeface="Times New Roman" panose="02020503050405090304" pitchFamily="18" charset="0"/>
                        </a:rPr>
                        <a:t>最近</a:t>
                      </a:r>
                      <a:r>
                        <a:rPr kumimoji="0" lang="en-US" altLang="zh-CN" sz="1100" b="0" i="0" u="none" strike="noStrike" kern="1200" cap="none" normalizeH="0" baseline="0" dirty="0">
                          <a:ln>
                            <a:noFill/>
                          </a:ln>
                          <a:solidFill>
                            <a:srgbClr val="000000"/>
                          </a:solidFill>
                          <a:effectLst/>
                          <a:latin typeface="微软雅黑" pitchFamily="34" charset="-122"/>
                          <a:ea typeface="微软雅黑" pitchFamily="34" charset="-122"/>
                          <a:cs typeface="Times New Roman" panose="02020503050405090304" pitchFamily="18" charset="0"/>
                        </a:rPr>
                        <a:t>2</a:t>
                      </a:r>
                      <a:r>
                        <a:rPr kumimoji="0" lang="zh-CN" altLang="en-US" sz="1100" b="0" i="0" u="none" strike="noStrike" kern="1200" cap="none" normalizeH="0" baseline="0" dirty="0">
                          <a:ln>
                            <a:noFill/>
                          </a:ln>
                          <a:solidFill>
                            <a:srgbClr val="000000"/>
                          </a:solidFill>
                          <a:effectLst/>
                          <a:latin typeface="微软雅黑" pitchFamily="34" charset="-122"/>
                          <a:ea typeface="微软雅黑" pitchFamily="34" charset="-122"/>
                          <a:cs typeface="Times New Roman" panose="02020503050405090304" pitchFamily="18" charset="0"/>
                        </a:rPr>
                        <a:t>年内没有发生重大变化</a:t>
                      </a:r>
                      <a:endParaRPr kumimoji="0" lang="zh-CN" sz="1100" b="0" i="0" u="none" strike="noStrike" kern="1200" cap="none" normalizeH="0" baseline="0" dirty="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68580" marR="68580" marT="0" marB="0"/>
                </a:tc>
              </a:tr>
              <a:tr h="655926">
                <a:tc>
                  <a:txBody>
                    <a:body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首发比例</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kern="1200"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首次公开发行的股份达到公司股份总数的</a:t>
                      </a:r>
                      <a:r>
                        <a:rPr kumimoji="0" lang="en-US" altLang="zh-CN" sz="1100" b="0" i="0" u="none" strike="noStrike" kern="1200"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25%</a:t>
                      </a:r>
                      <a:r>
                        <a:rPr kumimoji="0" lang="zh-CN" altLang="en-US" sz="1100" b="0" i="0" u="none" strike="noStrike" kern="1200"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以上，公司股本总额超过人民币</a:t>
                      </a:r>
                      <a:r>
                        <a:rPr kumimoji="0" lang="en-US" altLang="zh-CN" sz="1100" b="0" i="0" u="none" strike="noStrike" kern="1200"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4</a:t>
                      </a:r>
                      <a:r>
                        <a:rPr kumimoji="0" lang="zh-CN" altLang="en-US" sz="1100" b="0" i="0" u="none" strike="noStrike" kern="1200"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亿元的，首次公开发行股份的比例为</a:t>
                      </a:r>
                      <a:r>
                        <a:rPr kumimoji="0" lang="en-US" altLang="zh-CN" sz="1100" b="0" i="0" u="none" strike="noStrike" kern="1200"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10%</a:t>
                      </a:r>
                      <a:r>
                        <a:rPr kumimoji="0" lang="zh-CN" altLang="en-US" sz="1100" b="0" i="0" u="none" strike="noStrike" kern="1200"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以上</a:t>
                      </a:r>
                      <a:endParaRPr kumimoji="0" lang="zh-CN" altLang="en-US" sz="1100" b="0" i="0" u="none" strike="noStrike" kern="1200"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endParaRPr kumimoji="0" lang="en-US" altLang="zh-CN" sz="1100" b="0" i="0" u="none" strike="noStrike" kern="1200"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bl>
          </a:graphicData>
        </a:graphic>
      </p:graphicFrame>
      <p:sp>
        <p:nvSpPr>
          <p:cNvPr id="5"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200" dirty="0" smtClean="0">
                <a:latin typeface="微软雅黑" pitchFamily="34" charset="-122"/>
                <a:ea typeface="微软雅黑" pitchFamily="34" charset="-122"/>
              </a:rPr>
              <a:t>六、科创板上市规则</a:t>
            </a:r>
            <a:endParaRPr lang="zh-CN" altLang="en-US" sz="32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6675" name="Group 3"/>
          <p:cNvGraphicFramePr>
            <a:graphicFrameLocks noGrp="1"/>
          </p:cNvGraphicFramePr>
          <p:nvPr/>
        </p:nvGraphicFramePr>
        <p:xfrm>
          <a:off x="539750" y="1412875"/>
          <a:ext cx="7848600" cy="3733974"/>
        </p:xfrm>
        <a:graphic>
          <a:graphicData uri="http://schemas.openxmlformats.org/drawingml/2006/table">
            <a:tbl>
              <a:tblPr firstRow="1" firstCol="1">
                <a:tableStyleId>{21E4AEA4-8DFA-4A89-87EB-49C32662AFE0}</a:tableStyleId>
              </a:tblPr>
              <a:tblGrid>
                <a:gridCol w="1688606"/>
                <a:gridCol w="6159994"/>
              </a:tblGrid>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rPr>
                        <a:t>条件</a:t>
                      </a:r>
                      <a:endPar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endParaRPr>
                    </a:p>
                  </a:txBody>
                  <a:tcPr marL="83099" marR="83099" marT="40330" marB="40330" anchor="ctr" horzOverflow="overflow"/>
                </a:tc>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ctr"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effectLst/>
                          <a:latin typeface="微软雅黑" pitchFamily="34" charset="-122"/>
                          <a:ea typeface="微软雅黑" pitchFamily="34" charset="-122"/>
                        </a:rPr>
                        <a:t>科创板上市</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盈利要求（五套标准）</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（一）预计市值不低于人民币</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10</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亿元，最近两年净利润均为正且累计净利润不低于人民币</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5000</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万元，或者预计市值不低于人民币</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10</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亿元，最近一年净利润为正且营业收入不低于人民币</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1</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亿元；</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（二）预计市值不低于人民币</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15</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亿元，最近一年营业收入不低于人民币</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2</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亿元，且最近三年研发投入合计占最近三年营业收入的比例不低于</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15%</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（三）预计市值不低于人民币</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20</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亿元，最近一年营业收入不低于人民币</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3</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亿元，且最近三年经营活动产生的现金流量净额累计不低于人民币</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1</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亿元；</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（四）预计市值不低于人民币</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30</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亿元，且最近一年营业收入不低于人民币</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3</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亿元；</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（五）预计市值不低于人民币</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40</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亿元，主要业务或产品需经国家有关部门批准，市场空间大，目前已取得阶段性成果，并获得知名投资机构一定金额的投资。医药行业企业需取得至少一项一类新药二期临床试验批件，其他符合科创板定位的企业需具备明显的技术优势并满足相应条件。</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本条所称净利润以扣除非经常性损益前后的孰低者为准，所称净利润、营业收入、经营活动产生的现金流量净额均指经审计的数值。</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bl>
          </a:graphicData>
        </a:graphic>
      </p:graphicFrame>
      <p:sp>
        <p:nvSpPr>
          <p:cNvPr id="5"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200" dirty="0" smtClean="0">
                <a:latin typeface="微软雅黑" pitchFamily="34" charset="-122"/>
                <a:ea typeface="微软雅黑" pitchFamily="34" charset="-122"/>
              </a:rPr>
              <a:t>六、科创板上市规则</a:t>
            </a:r>
            <a:endParaRPr lang="zh-CN" altLang="en-US" sz="32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6675" name="Group 3"/>
          <p:cNvGraphicFramePr>
            <a:graphicFrameLocks noGrp="1"/>
          </p:cNvGraphicFramePr>
          <p:nvPr/>
        </p:nvGraphicFramePr>
        <p:xfrm>
          <a:off x="539750" y="1412875"/>
          <a:ext cx="7848600" cy="3294564"/>
        </p:xfrm>
        <a:graphic>
          <a:graphicData uri="http://schemas.openxmlformats.org/drawingml/2006/table">
            <a:tbl>
              <a:tblPr firstRow="1" firstCol="1">
                <a:tableStyleId>{21E4AEA4-8DFA-4A89-87EB-49C32662AFE0}</a:tableStyleId>
              </a:tblPr>
              <a:tblGrid>
                <a:gridCol w="1688606"/>
                <a:gridCol w="6159994"/>
              </a:tblGrid>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u="none" strike="noStrike" kern="1200" cap="none" normalizeH="0" baseline="0" dirty="0" smtClean="0">
                          <a:ln>
                            <a:noFill/>
                          </a:ln>
                          <a:solidFill>
                            <a:schemeClr val="bg1"/>
                          </a:solidFill>
                          <a:effectLst/>
                          <a:latin typeface="微软雅黑" pitchFamily="34" charset="-122"/>
                          <a:ea typeface="微软雅黑" pitchFamily="34" charset="-122"/>
                          <a:cs typeface="+mn-cs"/>
                        </a:rPr>
                        <a:t>条件</a:t>
                      </a:r>
                      <a:endParaRPr kumimoji="0" lang="zh-CN" altLang="en-US" sz="1100" b="1" u="none" strike="noStrike" kern="1200" cap="none" normalizeH="0" baseline="0" dirty="0" smtClean="0">
                        <a:ln>
                          <a:noFill/>
                        </a:ln>
                        <a:solidFill>
                          <a:schemeClr val="bg1"/>
                        </a:solidFill>
                        <a:effectLst/>
                        <a:latin typeface="微软雅黑" pitchFamily="34" charset="-122"/>
                        <a:ea typeface="微软雅黑" pitchFamily="34" charset="-122"/>
                        <a:cs typeface="+mn-cs"/>
                      </a:endParaRPr>
                    </a:p>
                  </a:txBody>
                  <a:tcPr marL="83099" marR="83099" marT="40330" marB="40330" anchor="ctr" horzOverflow="overflow"/>
                </a:tc>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ctr"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effectLst/>
                          <a:latin typeface="微软雅黑" pitchFamily="34" charset="-122"/>
                          <a:ea typeface="微软雅黑" pitchFamily="34" charset="-122"/>
                        </a:rPr>
                        <a:t>科创板上市</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r>
              <a:tr h="720000">
                <a:tc>
                  <a:txBody>
                    <a:body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i="0" u="none" strike="noStrike" cap="none" normalizeH="0" baseline="0" dirty="0" smtClean="0">
                          <a:ln>
                            <a:noFill/>
                          </a:ln>
                          <a:solidFill>
                            <a:schemeClr val="bg1"/>
                          </a:solidFill>
                          <a:effectLst/>
                          <a:latin typeface="微软雅黑" pitchFamily="34" charset="-122"/>
                          <a:ea typeface="微软雅黑" pitchFamily="34" charset="-122"/>
                          <a:cs typeface="Times New Roman" panose="02020503050405090304" pitchFamily="18" charset="0"/>
                        </a:rPr>
                        <a:t>针对红筹企业</a:t>
                      </a:r>
                      <a:endParaRPr kumimoji="0" lang="zh-CN" altLang="en-US" sz="1100" b="1" i="0" u="none" strike="noStrike" cap="none" normalizeH="0" baseline="0" dirty="0" smtClean="0">
                        <a:ln>
                          <a:noFill/>
                        </a:ln>
                        <a:solidFill>
                          <a:schemeClr val="bg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营业收入快速增长，拥有自主研发、国际领先技术，同行业竞争中处于相对优势地位的尚未在境外上市红筹企业，申请发行股票或存托凭证并在科创板上市的，市值及财务指标应当至少符合下列上市标准中的一项，发行人的招股说明书和保荐人的上市保荐书应当明确说明所选择的具体上市标准：</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（一）预计市值不低于人民币 </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100 </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亿元；</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（二）预计市值不低于人民币 </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50 </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亿元，且最近一年营业收入不低于人民币 </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5 </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亿元。</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r h="720000">
                <a:tc>
                  <a:txBody>
                    <a:body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i="0" u="none" strike="noStrike" cap="none" normalizeH="0" baseline="0" dirty="0" smtClean="0">
                          <a:ln>
                            <a:noFill/>
                          </a:ln>
                          <a:solidFill>
                            <a:schemeClr val="bg1"/>
                          </a:solidFill>
                          <a:effectLst/>
                          <a:latin typeface="微软雅黑" pitchFamily="34" charset="-122"/>
                          <a:ea typeface="微软雅黑" pitchFamily="34" charset="-122"/>
                          <a:cs typeface="Times New Roman" panose="02020503050405090304" pitchFamily="18" charset="0"/>
                        </a:rPr>
                        <a:t>针对表决权差异安排的发行人</a:t>
                      </a:r>
                      <a:endParaRPr kumimoji="0" lang="zh-CN" altLang="en-US" sz="1100" b="1" i="0" u="none" strike="noStrike" cap="none" normalizeH="0" baseline="0" dirty="0" smtClean="0">
                        <a:ln>
                          <a:noFill/>
                        </a:ln>
                        <a:solidFill>
                          <a:schemeClr val="bg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发行人应当至少符合下列上市标准中的一项，发行人的招股说明书和保荐人的上市保荐书应当明确说明所选择的具体上市标准：</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（一）预计市值不低于人民币 </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100 </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亿元；</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（二）预计市值不低于人民币 </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50 </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亿元，且最近一年营业收入不低于人民币 </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5 </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亿元。</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bl>
          </a:graphicData>
        </a:graphic>
      </p:graphicFrame>
      <p:sp>
        <p:nvSpPr>
          <p:cNvPr id="5"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200" dirty="0" smtClean="0">
                <a:latin typeface="微软雅黑" pitchFamily="34" charset="-122"/>
                <a:ea typeface="微软雅黑" pitchFamily="34" charset="-122"/>
              </a:rPr>
              <a:t>六、科创板上市规则</a:t>
            </a:r>
            <a:endParaRPr lang="zh-CN" altLang="en-US" sz="32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6675" name="Group 3"/>
          <p:cNvGraphicFramePr>
            <a:graphicFrameLocks noGrp="1"/>
          </p:cNvGraphicFramePr>
          <p:nvPr/>
        </p:nvGraphicFramePr>
        <p:xfrm>
          <a:off x="539750" y="1412875"/>
          <a:ext cx="7848600" cy="4167282"/>
        </p:xfrm>
        <a:graphic>
          <a:graphicData uri="http://schemas.openxmlformats.org/drawingml/2006/table">
            <a:tbl>
              <a:tblPr firstRow="1" firstCol="1">
                <a:tableStyleId>{21E4AEA4-8DFA-4A89-87EB-49C32662AFE0}</a:tableStyleId>
              </a:tblPr>
              <a:tblGrid>
                <a:gridCol w="1688606"/>
                <a:gridCol w="6159994"/>
              </a:tblGrid>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u="none" strike="noStrike" kern="1200" cap="none" normalizeH="0" baseline="0" dirty="0" smtClean="0">
                          <a:ln>
                            <a:noFill/>
                          </a:ln>
                          <a:solidFill>
                            <a:schemeClr val="bg1"/>
                          </a:solidFill>
                          <a:effectLst/>
                          <a:latin typeface="微软雅黑" pitchFamily="34" charset="-122"/>
                          <a:ea typeface="微软雅黑" pitchFamily="34" charset="-122"/>
                          <a:cs typeface="+mn-cs"/>
                        </a:rPr>
                        <a:t>条件</a:t>
                      </a:r>
                      <a:endParaRPr kumimoji="0" lang="zh-CN" altLang="en-US" sz="1100" b="1" u="none" strike="noStrike" kern="1200" cap="none" normalizeH="0" baseline="0" dirty="0" smtClean="0">
                        <a:ln>
                          <a:noFill/>
                        </a:ln>
                        <a:solidFill>
                          <a:schemeClr val="bg1"/>
                        </a:solidFill>
                        <a:effectLst/>
                        <a:latin typeface="微软雅黑" pitchFamily="34" charset="-122"/>
                        <a:ea typeface="微软雅黑" pitchFamily="34" charset="-122"/>
                        <a:cs typeface="+mn-cs"/>
                      </a:endParaRPr>
                    </a:p>
                  </a:txBody>
                  <a:tcPr marL="83099" marR="83099" marT="40330" marB="40330" anchor="ctr" horzOverflow="overflow"/>
                </a:tc>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ctr"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effectLst/>
                          <a:latin typeface="微软雅黑" pitchFamily="34" charset="-122"/>
                          <a:ea typeface="微软雅黑" pitchFamily="34" charset="-122"/>
                        </a:rPr>
                        <a:t>科创板上市</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0" i="0" u="none" strike="noStrike" cap="none" normalizeH="0" baseline="0" dirty="0" smtClean="0">
                          <a:ln>
                            <a:noFill/>
                          </a:ln>
                          <a:solidFill>
                            <a:schemeClr val="bg1"/>
                          </a:solidFill>
                          <a:effectLst/>
                          <a:latin typeface="微软雅黑" pitchFamily="34" charset="-122"/>
                          <a:ea typeface="微软雅黑" pitchFamily="34" charset="-122"/>
                          <a:cs typeface="Times New Roman" panose="02020503050405090304" pitchFamily="18" charset="0"/>
                        </a:rPr>
                        <a:t>公司治理</a:t>
                      </a:r>
                      <a:endParaRPr kumimoji="0" lang="zh-CN" altLang="en-US" sz="1100" b="0" i="0" u="none" strike="noStrike" cap="none" normalizeH="0" baseline="0" dirty="0" smtClean="0">
                        <a:ln>
                          <a:noFill/>
                        </a:ln>
                        <a:solidFill>
                          <a:schemeClr val="bg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1" fontAlgn="base" latinLnBrk="0" hangingPunct="1">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具备健全且运行良好的组织机构，相关机构和人员能够依法履行职责。</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r h="720000">
                <a:tc>
                  <a:txBody>
                    <a:body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i="0" u="none" strike="noStrike" cap="none" normalizeH="0" baseline="0" dirty="0" smtClean="0">
                          <a:ln>
                            <a:noFill/>
                          </a:ln>
                          <a:solidFill>
                            <a:schemeClr val="bg1"/>
                          </a:solidFill>
                          <a:effectLst/>
                          <a:latin typeface="微软雅黑" pitchFamily="34" charset="-122"/>
                          <a:ea typeface="微软雅黑" pitchFamily="34" charset="-122"/>
                          <a:cs typeface="Times New Roman" panose="02020503050405090304" pitchFamily="18" charset="0"/>
                        </a:rPr>
                        <a:t>关联交易</a:t>
                      </a:r>
                      <a:endParaRPr kumimoji="0" lang="zh-CN" altLang="en-US" sz="1100" b="1" i="0" u="none" strike="noStrike" cap="none" normalizeH="0" baseline="0" dirty="0" smtClean="0">
                        <a:ln>
                          <a:noFill/>
                        </a:ln>
                        <a:solidFill>
                          <a:schemeClr val="bg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defRPr/>
                      </a:pP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股东、实际控制人及其控制的其他企业间不存在严重影响独立性或者显失公平的关联交易。</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r h="720000">
                <a:tc>
                  <a:txBody>
                    <a:body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i="0" u="none" strike="noStrike" cap="none" normalizeH="0" baseline="0" dirty="0" smtClean="0">
                          <a:ln>
                            <a:noFill/>
                          </a:ln>
                          <a:solidFill>
                            <a:schemeClr val="bg1"/>
                          </a:solidFill>
                          <a:effectLst/>
                          <a:latin typeface="微软雅黑" pitchFamily="34" charset="-122"/>
                          <a:ea typeface="微软雅黑" pitchFamily="34" charset="-122"/>
                          <a:cs typeface="Times New Roman" panose="02020503050405090304" pitchFamily="18" charset="0"/>
                        </a:rPr>
                        <a:t>同业竞争</a:t>
                      </a:r>
                      <a:endParaRPr kumimoji="0" lang="zh-CN" altLang="en-US" sz="1100" b="1" i="0" u="none" strike="noStrike" cap="none" normalizeH="0" baseline="0" dirty="0" smtClean="0">
                        <a:ln>
                          <a:noFill/>
                        </a:ln>
                        <a:solidFill>
                          <a:schemeClr val="bg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股东、实际控制人及其控制的其他企业间不存在对发行人构成重大不利影响的同业竞争。</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i="0" u="none" strike="noStrike" cap="none" normalizeH="0" baseline="0" dirty="0" smtClean="0">
                          <a:ln>
                            <a:noFill/>
                          </a:ln>
                          <a:solidFill>
                            <a:schemeClr val="bg1"/>
                          </a:solidFill>
                          <a:effectLst/>
                          <a:latin typeface="微软雅黑" pitchFamily="34" charset="-122"/>
                          <a:ea typeface="微软雅黑" pitchFamily="34" charset="-122"/>
                          <a:cs typeface="Times New Roman" panose="02020503050405090304" pitchFamily="18" charset="0"/>
                        </a:rPr>
                        <a:t>投资门槛</a:t>
                      </a:r>
                      <a:endParaRPr kumimoji="0" lang="zh-CN" altLang="en-US" sz="1100" b="1" i="0" u="none" strike="noStrike" cap="none" normalizeH="0" baseline="0" dirty="0" smtClean="0">
                        <a:ln>
                          <a:noFill/>
                        </a:ln>
                        <a:solidFill>
                          <a:schemeClr val="bg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个人投资者证券账户及资金账户的资产不低于</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50</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万元，参与证券交易</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24</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个月。</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50</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万以下的，可以通过公募基金参与。</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1</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）申请权限开通前</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20</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个交易日证券账户及资金账户内的资产日均不低于人民币</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50</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万元（不包括该投资者通过融资融券融入的资金和证券）；</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2</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）参与证券交易</a:t>
                      </a:r>
                      <a:r>
                        <a:rPr kumimoji="0" lang="en-US" altLang="zh-CN"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24</a:t>
                      </a: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个月以上。</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bl>
          </a:graphicData>
        </a:graphic>
      </p:graphicFrame>
      <p:sp>
        <p:nvSpPr>
          <p:cNvPr id="5"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200" dirty="0" smtClean="0">
                <a:latin typeface="微软雅黑" pitchFamily="34" charset="-122"/>
                <a:ea typeface="微软雅黑" pitchFamily="34" charset="-122"/>
              </a:rPr>
              <a:t>六、科创板上市规则</a:t>
            </a:r>
            <a:endParaRPr lang="zh-CN" altLang="en-US" sz="32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558130" y="219075"/>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200" dirty="0" smtClean="0">
                <a:latin typeface="微软雅黑" pitchFamily="34" charset="-122"/>
                <a:ea typeface="微软雅黑" pitchFamily="34" charset="-122"/>
              </a:rPr>
              <a:t>七、其他</a:t>
            </a:r>
            <a:r>
              <a:rPr lang="zh-CN" altLang="en-US" sz="3200" dirty="0">
                <a:latin typeface="微软雅黑" pitchFamily="34" charset="-122"/>
                <a:ea typeface="微软雅黑" pitchFamily="34" charset="-122"/>
              </a:rPr>
              <a:t>信息</a:t>
            </a:r>
            <a:r>
              <a:rPr lang="en-US" altLang="zh-CN" sz="3200" dirty="0">
                <a:latin typeface="微软雅黑" pitchFamily="34" charset="-122"/>
                <a:ea typeface="微软雅黑" pitchFamily="34" charset="-122"/>
              </a:rPr>
              <a:t>-</a:t>
            </a:r>
            <a:r>
              <a:rPr lang="zh-CN" altLang="en-US" sz="3200" dirty="0">
                <a:latin typeface="微软雅黑" pitchFamily="34" charset="-122"/>
                <a:ea typeface="微软雅黑" pitchFamily="34" charset="-122"/>
              </a:rPr>
              <a:t>上市</a:t>
            </a:r>
            <a:r>
              <a:rPr lang="zh-CN" altLang="en-US" sz="3200" dirty="0" smtClean="0">
                <a:latin typeface="微软雅黑" pitchFamily="34" charset="-122"/>
                <a:ea typeface="微软雅黑" pitchFamily="34" charset="-122"/>
              </a:rPr>
              <a:t>排队及最低盈利标准</a:t>
            </a:r>
            <a:endParaRPr lang="zh-CN" altLang="en-US" sz="3200" dirty="0">
              <a:latin typeface="微软雅黑" pitchFamily="34" charset="-122"/>
              <a:ea typeface="微软雅黑" pitchFamily="34" charset="-122"/>
            </a:endParaRPr>
          </a:p>
        </p:txBody>
      </p:sp>
      <p:sp>
        <p:nvSpPr>
          <p:cNvPr id="2" name="矩形 1"/>
          <p:cNvSpPr/>
          <p:nvPr/>
        </p:nvSpPr>
        <p:spPr>
          <a:xfrm>
            <a:off x="551954" y="1570038"/>
            <a:ext cx="7836396" cy="646331"/>
          </a:xfrm>
          <a:prstGeom prst="rect">
            <a:avLst/>
          </a:prstGeom>
        </p:spPr>
        <p:txBody>
          <a:bodyPr wrap="square">
            <a:spAutoFit/>
          </a:bodyPr>
          <a:lstStyle/>
          <a:p>
            <a:r>
              <a:rPr lang="zh-CN" altLang="en-US" dirty="0" smtClean="0">
                <a:latin typeface="微软雅黑" pitchFamily="34" charset="-122"/>
                <a:ea typeface="微软雅黑" pitchFamily="34" charset="-122"/>
              </a:rPr>
              <a:t>新三板转主板最短时间：药石</a:t>
            </a:r>
            <a:r>
              <a:rPr lang="zh-CN" altLang="en-US" dirty="0">
                <a:latin typeface="微软雅黑" pitchFamily="34" charset="-122"/>
                <a:ea typeface="微软雅黑" pitchFamily="34" charset="-122"/>
              </a:rPr>
              <a:t>科技</a:t>
            </a:r>
            <a:r>
              <a:rPr lang="en-US" altLang="zh-CN" dirty="0">
                <a:latin typeface="微软雅黑" pitchFamily="34" charset="-122"/>
                <a:ea typeface="微软雅黑" pitchFamily="34" charset="-122"/>
              </a:rPr>
              <a:t>(837311)</a:t>
            </a:r>
            <a:r>
              <a:rPr lang="zh-CN" altLang="en-US" dirty="0">
                <a:latin typeface="微软雅黑" pitchFamily="34" charset="-122"/>
                <a:ea typeface="微软雅黑" pitchFamily="34" charset="-122"/>
              </a:rPr>
              <a:t>顺利过会，总计用时</a:t>
            </a:r>
            <a:r>
              <a:rPr lang="en-US" altLang="zh-CN" dirty="0">
                <a:latin typeface="微软雅黑" pitchFamily="34" charset="-122"/>
                <a:ea typeface="微软雅黑" pitchFamily="34" charset="-122"/>
              </a:rPr>
              <a:t>197</a:t>
            </a:r>
            <a:r>
              <a:rPr lang="zh-CN" altLang="en-US" dirty="0">
                <a:latin typeface="微软雅黑" pitchFamily="34" charset="-122"/>
                <a:ea typeface="微软雅黑" pitchFamily="34" charset="-122"/>
              </a:rPr>
              <a:t>天刷新新三板企业过会最快纪录。</a:t>
            </a:r>
            <a:endParaRPr lang="zh-CN" altLang="en-US" dirty="0">
              <a:latin typeface="微软雅黑" pitchFamily="34" charset="-122"/>
              <a:ea typeface="微软雅黑" pitchFamily="34" charset="-122"/>
            </a:endParaRPr>
          </a:p>
        </p:txBody>
      </p:sp>
      <p:sp>
        <p:nvSpPr>
          <p:cNvPr id="3" name="矩形 2"/>
          <p:cNvSpPr/>
          <p:nvPr/>
        </p:nvSpPr>
        <p:spPr>
          <a:xfrm>
            <a:off x="539750" y="2708920"/>
            <a:ext cx="7836396" cy="646331"/>
          </a:xfrm>
          <a:prstGeom prst="rect">
            <a:avLst/>
          </a:prstGeom>
        </p:spPr>
        <p:txBody>
          <a:bodyPr wrap="square">
            <a:spAutoFit/>
          </a:bodyPr>
          <a:lstStyle/>
          <a:p>
            <a:r>
              <a:rPr lang="en-US" altLang="zh-CN" dirty="0" smtClean="0">
                <a:latin typeface="微软雅黑" pitchFamily="34" charset="-122"/>
                <a:ea typeface="微软雅黑" pitchFamily="34" charset="-122"/>
              </a:rPr>
              <a:t>2018</a:t>
            </a:r>
            <a:r>
              <a:rPr lang="zh-CN" altLang="en-US" dirty="0" smtClean="0">
                <a:latin typeface="微软雅黑" pitchFamily="34" charset="-122"/>
                <a:ea typeface="微软雅黑" pitchFamily="34" charset="-122"/>
              </a:rPr>
              <a:t>年主板上市最低盈利标准：</a:t>
            </a:r>
            <a:r>
              <a:rPr lang="en-US" altLang="zh-CN" dirty="0" smtClean="0">
                <a:latin typeface="微软雅黑" pitchFamily="34" charset="-122"/>
                <a:ea typeface="微软雅黑" pitchFamily="34" charset="-122"/>
              </a:rPr>
              <a:t>2018</a:t>
            </a:r>
            <a:r>
              <a:rPr lang="zh-CN" altLang="en-US" dirty="0">
                <a:latin typeface="微软雅黑" pitchFamily="34" charset="-122"/>
                <a:ea typeface="微软雅黑" pitchFamily="34" charset="-122"/>
              </a:rPr>
              <a:t>年主板上市的企业，</a:t>
            </a:r>
            <a:r>
              <a:rPr lang="en-US" altLang="zh-CN" dirty="0">
                <a:latin typeface="微软雅黑" pitchFamily="34" charset="-122"/>
                <a:ea typeface="微软雅黑" pitchFamily="34" charset="-122"/>
              </a:rPr>
              <a:t>2017</a:t>
            </a:r>
            <a:r>
              <a:rPr lang="zh-CN" altLang="en-US" dirty="0">
                <a:latin typeface="微软雅黑" pitchFamily="34" charset="-122"/>
                <a:ea typeface="微软雅黑" pitchFamily="34" charset="-122"/>
              </a:rPr>
              <a:t>年的营业收入最低为</a:t>
            </a:r>
            <a:r>
              <a:rPr lang="en-US" altLang="zh-CN" dirty="0">
                <a:latin typeface="微软雅黑" pitchFamily="34" charset="-122"/>
                <a:ea typeface="微软雅黑" pitchFamily="34" charset="-122"/>
              </a:rPr>
              <a:t>2.5</a:t>
            </a:r>
            <a:r>
              <a:rPr lang="zh-CN" altLang="en-US" dirty="0">
                <a:latin typeface="微软雅黑" pitchFamily="34" charset="-122"/>
                <a:ea typeface="微软雅黑" pitchFamily="34" charset="-122"/>
              </a:rPr>
              <a:t>亿人民币。 </a:t>
            </a:r>
            <a:r>
              <a:rPr lang="en-US" altLang="zh-CN" dirty="0">
                <a:latin typeface="微软雅黑" pitchFamily="34" charset="-122"/>
                <a:ea typeface="微软雅黑" pitchFamily="34" charset="-122"/>
              </a:rPr>
              <a:t>2017</a:t>
            </a:r>
            <a:r>
              <a:rPr lang="zh-CN" altLang="en-US" dirty="0">
                <a:latin typeface="微软雅黑" pitchFamily="34" charset="-122"/>
                <a:ea typeface="微软雅黑" pitchFamily="34" charset="-122"/>
              </a:rPr>
              <a:t>年的净利润最低为</a:t>
            </a:r>
            <a:r>
              <a:rPr lang="en-US" altLang="zh-CN" dirty="0">
                <a:latin typeface="微软雅黑" pitchFamily="34" charset="-122"/>
                <a:ea typeface="微软雅黑" pitchFamily="34" charset="-122"/>
              </a:rPr>
              <a:t>0.54</a:t>
            </a:r>
            <a:r>
              <a:rPr lang="zh-CN" altLang="en-US" dirty="0">
                <a:latin typeface="微软雅黑" pitchFamily="34" charset="-122"/>
                <a:ea typeface="微软雅黑" pitchFamily="34" charset="-122"/>
              </a:rPr>
              <a:t>亿。</a:t>
            </a:r>
            <a:endParaRPr lang="zh-CN" altLang="en-US"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558130" y="219075"/>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200" dirty="0" smtClean="0">
                <a:latin typeface="微软雅黑" pitchFamily="34" charset="-122"/>
                <a:ea typeface="微软雅黑" pitchFamily="34" charset="-122"/>
              </a:rPr>
              <a:t>七、其他信息</a:t>
            </a:r>
            <a:r>
              <a:rPr lang="en-US" altLang="zh-CN" sz="3200" dirty="0" smtClean="0">
                <a:latin typeface="微软雅黑" pitchFamily="34" charset="-122"/>
                <a:ea typeface="微软雅黑" pitchFamily="34" charset="-122"/>
              </a:rPr>
              <a:t>-</a:t>
            </a:r>
            <a:r>
              <a:rPr lang="zh-CN" altLang="en-US" sz="3200" dirty="0" smtClean="0">
                <a:latin typeface="微软雅黑" pitchFamily="34" charset="-122"/>
                <a:ea typeface="微软雅黑" pitchFamily="34" charset="-122"/>
              </a:rPr>
              <a:t>科创板服务的行业</a:t>
            </a:r>
            <a:endParaRPr lang="zh-CN" altLang="en-US" sz="3200" dirty="0" smtClean="0">
              <a:latin typeface="微软雅黑" pitchFamily="34" charset="-122"/>
              <a:ea typeface="微软雅黑" pitchFamily="34" charset="-122"/>
            </a:endParaRPr>
          </a:p>
        </p:txBody>
      </p:sp>
      <p:sp>
        <p:nvSpPr>
          <p:cNvPr id="4" name="矩形 3"/>
          <p:cNvSpPr/>
          <p:nvPr/>
        </p:nvSpPr>
        <p:spPr>
          <a:xfrm>
            <a:off x="558130" y="1412875"/>
            <a:ext cx="7830220" cy="1754326"/>
          </a:xfrm>
          <a:prstGeom prst="rect">
            <a:avLst/>
          </a:prstGeom>
        </p:spPr>
        <p:txBody>
          <a:bodyPr wrap="square">
            <a:spAutoFit/>
          </a:bodyPr>
          <a:lstStyle/>
          <a:p>
            <a:r>
              <a:rPr lang="zh-CN" altLang="en-US" dirty="0">
                <a:latin typeface="微软雅黑" pitchFamily="34" charset="-122"/>
                <a:ea typeface="微软雅黑" pitchFamily="34" charset="-122"/>
              </a:rPr>
              <a:t>行业：主要服务于符合国家战略、突破关键核心技术、市场认可度高的科技创新企业。重点支持新一代信息技术、高端装备、新材料、新能源节能环保以及生物医药等高新技术产业和战略性</a:t>
            </a:r>
            <a:r>
              <a:rPr lang="zh-CN" altLang="en-US" dirty="0" smtClean="0">
                <a:latin typeface="微软雅黑" pitchFamily="34" charset="-122"/>
                <a:ea typeface="微软雅黑" pitchFamily="34" charset="-122"/>
              </a:rPr>
              <a:t>新兴产业</a:t>
            </a:r>
            <a:endParaRPr lang="en-US" altLang="zh-CN" dirty="0" smtClean="0">
              <a:latin typeface="微软雅黑" pitchFamily="34" charset="-122"/>
              <a:ea typeface="微软雅黑" pitchFamily="34" charset="-122"/>
            </a:endParaRPr>
          </a:p>
          <a:p>
            <a:endParaRPr lang="en-US" altLang="zh-CN" dirty="0">
              <a:latin typeface="微软雅黑" pitchFamily="34" charset="-122"/>
              <a:ea typeface="微软雅黑" pitchFamily="34" charset="-122"/>
            </a:endParaRPr>
          </a:p>
          <a:p>
            <a:r>
              <a:rPr lang="zh-CN" altLang="en-US" dirty="0" smtClean="0">
                <a:latin typeface="微软雅黑" pitchFamily="34" charset="-122"/>
                <a:ea typeface="微软雅黑" pitchFamily="34" charset="-122"/>
              </a:rPr>
              <a:t>资料来源：证监会</a:t>
            </a:r>
            <a:r>
              <a:rPr lang="en-US" altLang="zh-CN" dirty="0">
                <a:latin typeface="微软雅黑" pitchFamily="34" charset="-122"/>
                <a:ea typeface="微软雅黑" pitchFamily="34" charset="-122"/>
              </a:rPr>
              <a:t>2019</a:t>
            </a:r>
            <a:r>
              <a:rPr lang="zh-CN" altLang="en-US" dirty="0">
                <a:latin typeface="微软雅黑" pitchFamily="34" charset="-122"/>
                <a:ea typeface="微软雅黑" pitchFamily="34" charset="-122"/>
              </a:rPr>
              <a:t>年</a:t>
            </a:r>
            <a:r>
              <a:rPr lang="en-US" altLang="zh-CN" dirty="0">
                <a:latin typeface="微软雅黑" pitchFamily="34" charset="-122"/>
                <a:ea typeface="微软雅黑" pitchFamily="34" charset="-122"/>
              </a:rPr>
              <a:t>1</a:t>
            </a:r>
            <a:r>
              <a:rPr lang="zh-CN" altLang="en-US" dirty="0">
                <a:latin typeface="微软雅黑" pitchFamily="34" charset="-122"/>
                <a:ea typeface="微软雅黑" pitchFamily="34" charset="-122"/>
              </a:rPr>
              <a:t>月</a:t>
            </a:r>
            <a:r>
              <a:rPr lang="en-US" altLang="zh-CN" dirty="0">
                <a:latin typeface="微软雅黑" pitchFamily="34" charset="-122"/>
                <a:ea typeface="微软雅黑" pitchFamily="34" charset="-122"/>
              </a:rPr>
              <a:t>31</a:t>
            </a:r>
            <a:r>
              <a:rPr lang="zh-CN" altLang="en-US" dirty="0">
                <a:latin typeface="微软雅黑" pitchFamily="34" charset="-122"/>
                <a:ea typeface="微软雅黑" pitchFamily="34" charset="-122"/>
              </a:rPr>
              <a:t>号发布的</a:t>
            </a:r>
            <a:r>
              <a:rPr lang="en-US" altLang="zh-CN" dirty="0">
                <a:latin typeface="微软雅黑" pitchFamily="34" charset="-122"/>
                <a:ea typeface="微软雅黑" pitchFamily="34" charset="-122"/>
              </a:rPr>
              <a:t>《</a:t>
            </a:r>
            <a:r>
              <a:rPr lang="zh-CN" altLang="en-US" dirty="0">
                <a:latin typeface="微软雅黑" pitchFamily="34" charset="-122"/>
                <a:ea typeface="微软雅黑" pitchFamily="34" charset="-122"/>
              </a:rPr>
              <a:t>关于在上海证券交易所设立科创板并试点注册制的实施意见</a:t>
            </a:r>
            <a:r>
              <a:rPr lang="en-US" altLang="zh-CN" dirty="0">
                <a:latin typeface="微软雅黑" pitchFamily="34" charset="-122"/>
                <a:ea typeface="微软雅黑" pitchFamily="34" charset="-122"/>
              </a:rPr>
              <a:t>》</a:t>
            </a:r>
            <a:endParaRPr lang="zh-CN" altLang="en-US"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558130" y="219075"/>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200" dirty="0" smtClean="0">
                <a:latin typeface="微软雅黑" pitchFamily="34" charset="-122"/>
                <a:ea typeface="微软雅黑" pitchFamily="34" charset="-122"/>
              </a:rPr>
              <a:t>八、</a:t>
            </a:r>
            <a:r>
              <a:rPr lang="en-US" altLang="zh-CN" sz="3200" dirty="0" smtClean="0">
                <a:latin typeface="微软雅黑" pitchFamily="34" charset="-122"/>
                <a:ea typeface="微软雅黑" pitchFamily="34" charset="-122"/>
              </a:rPr>
              <a:t>2020</a:t>
            </a:r>
            <a:r>
              <a:rPr lang="zh-CN" altLang="en-US" sz="3200" dirty="0" smtClean="0">
                <a:latin typeface="微软雅黑" pitchFamily="34" charset="-122"/>
                <a:ea typeface="微软雅黑" pitchFamily="34" charset="-122"/>
              </a:rPr>
              <a:t>年</a:t>
            </a:r>
            <a:r>
              <a:rPr lang="en-US" altLang="zh-CN" sz="3200" dirty="0" smtClean="0">
                <a:latin typeface="微软雅黑" pitchFamily="34" charset="-122"/>
                <a:ea typeface="微软雅黑" pitchFamily="34" charset="-122"/>
              </a:rPr>
              <a:t>IPO</a:t>
            </a:r>
            <a:r>
              <a:rPr lang="zh-CN" altLang="en-US" sz="3200" dirty="0" smtClean="0">
                <a:latin typeface="微软雅黑" pitchFamily="34" charset="-122"/>
                <a:ea typeface="微软雅黑" pitchFamily="34" charset="-122"/>
              </a:rPr>
              <a:t>行业分布</a:t>
            </a:r>
            <a:endParaRPr lang="zh-CN" altLang="en-US" sz="3200" dirty="0" smtClean="0">
              <a:latin typeface="微软雅黑" pitchFamily="34" charset="-122"/>
              <a:ea typeface="微软雅黑" pitchFamily="34" charset="-122"/>
            </a:endParaRPr>
          </a:p>
        </p:txBody>
      </p:sp>
      <p:sp>
        <p:nvSpPr>
          <p:cNvPr id="4" name="矩形 3"/>
          <p:cNvSpPr/>
          <p:nvPr/>
        </p:nvSpPr>
        <p:spPr>
          <a:xfrm>
            <a:off x="774040" y="4437112"/>
            <a:ext cx="7830220" cy="2308324"/>
          </a:xfrm>
          <a:prstGeom prst="rect">
            <a:avLst/>
          </a:prstGeom>
        </p:spPr>
        <p:txBody>
          <a:bodyPr wrap="square">
            <a:spAutoFit/>
          </a:bodyPr>
          <a:lstStyle/>
          <a:p>
            <a:r>
              <a:rPr lang="en-US" altLang="zh-CN" dirty="0">
                <a:latin typeface="微软雅黑" pitchFamily="34" charset="-122"/>
                <a:ea typeface="微软雅黑" pitchFamily="34" charset="-122"/>
              </a:rPr>
              <a:t>A</a:t>
            </a:r>
            <a:r>
              <a:rPr lang="zh-CN" altLang="en-US" dirty="0">
                <a:latin typeface="微软雅黑" pitchFamily="34" charset="-122"/>
                <a:ea typeface="微软雅黑" pitchFamily="34" charset="-122"/>
              </a:rPr>
              <a:t>股市场上进行</a:t>
            </a:r>
            <a:r>
              <a:rPr lang="en-US" altLang="zh-CN" dirty="0">
                <a:latin typeface="微软雅黑" pitchFamily="34" charset="-122"/>
                <a:ea typeface="微软雅黑" pitchFamily="34" charset="-122"/>
              </a:rPr>
              <a:t>IPO</a:t>
            </a:r>
            <a:r>
              <a:rPr lang="zh-CN" altLang="en-US" dirty="0">
                <a:latin typeface="微软雅黑" pitchFamily="34" charset="-122"/>
                <a:ea typeface="微软雅黑" pitchFamily="34" charset="-122"/>
              </a:rPr>
              <a:t>的企业共有</a:t>
            </a:r>
            <a:r>
              <a:rPr lang="en-US" altLang="zh-CN" dirty="0">
                <a:solidFill>
                  <a:srgbClr val="FF0000"/>
                </a:solidFill>
                <a:latin typeface="微软雅黑" pitchFamily="34" charset="-122"/>
                <a:ea typeface="微软雅黑" pitchFamily="34" charset="-122"/>
              </a:rPr>
              <a:t>395</a:t>
            </a:r>
            <a:r>
              <a:rPr lang="zh-CN" altLang="en-US" dirty="0">
                <a:solidFill>
                  <a:srgbClr val="FF0000"/>
                </a:solidFill>
                <a:latin typeface="微软雅黑" pitchFamily="34" charset="-122"/>
                <a:ea typeface="微软雅黑" pitchFamily="34" charset="-122"/>
              </a:rPr>
              <a:t>家</a:t>
            </a:r>
            <a:r>
              <a:rPr lang="zh-CN" altLang="en-US" dirty="0">
                <a:latin typeface="微软雅黑" pitchFamily="34" charset="-122"/>
                <a:ea typeface="微软雅黑" pitchFamily="34" charset="-122"/>
              </a:rPr>
              <a:t>。以申万一级行业分类为准，</a:t>
            </a:r>
            <a:r>
              <a:rPr lang="en-US" altLang="zh-CN" dirty="0">
                <a:latin typeface="微软雅黑" pitchFamily="34" charset="-122"/>
                <a:ea typeface="微软雅黑" pitchFamily="34" charset="-122"/>
              </a:rPr>
              <a:t>28</a:t>
            </a:r>
            <a:r>
              <a:rPr lang="zh-CN" altLang="en-US" dirty="0">
                <a:latin typeface="微软雅黑" pitchFamily="34" charset="-122"/>
                <a:ea typeface="微软雅黑" pitchFamily="34" charset="-122"/>
              </a:rPr>
              <a:t>个一级行业分类下均有上市公司在年内完成</a:t>
            </a:r>
            <a:r>
              <a:rPr lang="en-US" altLang="zh-CN" dirty="0">
                <a:latin typeface="微软雅黑" pitchFamily="34" charset="-122"/>
                <a:ea typeface="微软雅黑" pitchFamily="34" charset="-122"/>
              </a:rPr>
              <a:t>IPO</a:t>
            </a:r>
            <a:r>
              <a:rPr lang="zh-CN" altLang="en-US" dirty="0">
                <a:latin typeface="微软雅黑" pitchFamily="34" charset="-122"/>
                <a:ea typeface="微软雅黑" pitchFamily="34" charset="-122"/>
              </a:rPr>
              <a:t>，其中</a:t>
            </a:r>
            <a:r>
              <a:rPr lang="zh-CN" altLang="en-US" dirty="0">
                <a:solidFill>
                  <a:srgbClr val="FF0000"/>
                </a:solidFill>
                <a:latin typeface="微软雅黑" pitchFamily="34" charset="-122"/>
                <a:ea typeface="微软雅黑" pitchFamily="34" charset="-122"/>
              </a:rPr>
              <a:t>机械设备行业</a:t>
            </a:r>
            <a:r>
              <a:rPr lang="en-US" altLang="zh-CN" dirty="0">
                <a:latin typeface="微软雅黑" pitchFamily="34" charset="-122"/>
                <a:ea typeface="微软雅黑" pitchFamily="34" charset="-122"/>
              </a:rPr>
              <a:t>IPO</a:t>
            </a:r>
            <a:r>
              <a:rPr lang="zh-CN" altLang="en-US" dirty="0">
                <a:latin typeface="微软雅黑" pitchFamily="34" charset="-122"/>
                <a:ea typeface="微软雅黑" pitchFamily="34" charset="-122"/>
              </a:rPr>
              <a:t>企业数量最多，达到</a:t>
            </a:r>
            <a:r>
              <a:rPr lang="en-US" altLang="zh-CN" dirty="0">
                <a:latin typeface="微软雅黑" pitchFamily="34" charset="-122"/>
                <a:ea typeface="微软雅黑" pitchFamily="34" charset="-122"/>
              </a:rPr>
              <a:t>58</a:t>
            </a:r>
            <a:r>
              <a:rPr lang="zh-CN" altLang="en-US" dirty="0">
                <a:latin typeface="微软雅黑" pitchFamily="34" charset="-122"/>
                <a:ea typeface="微软雅黑" pitchFamily="34" charset="-122"/>
              </a:rPr>
              <a:t>家，首发募集资金总额为</a:t>
            </a:r>
            <a:r>
              <a:rPr lang="en-US" altLang="zh-CN" dirty="0">
                <a:latin typeface="微软雅黑" pitchFamily="34" charset="-122"/>
                <a:ea typeface="微软雅黑" pitchFamily="34" charset="-122"/>
              </a:rPr>
              <a:t>4552.50</a:t>
            </a:r>
            <a:r>
              <a:rPr lang="zh-CN" altLang="en-US" dirty="0">
                <a:latin typeface="微软雅黑" pitchFamily="34" charset="-122"/>
                <a:ea typeface="微软雅黑" pitchFamily="34" charset="-122"/>
              </a:rPr>
              <a:t>亿元人民币；</a:t>
            </a:r>
            <a:r>
              <a:rPr lang="zh-CN" altLang="en-US" dirty="0">
                <a:solidFill>
                  <a:srgbClr val="FF0000"/>
                </a:solidFill>
                <a:latin typeface="微软雅黑" pitchFamily="34" charset="-122"/>
                <a:ea typeface="微软雅黑" pitchFamily="34" charset="-122"/>
              </a:rPr>
              <a:t>电子行业</a:t>
            </a:r>
            <a:r>
              <a:rPr lang="en-US" altLang="zh-CN" dirty="0">
                <a:latin typeface="微软雅黑" pitchFamily="34" charset="-122"/>
                <a:ea typeface="微软雅黑" pitchFamily="34" charset="-122"/>
              </a:rPr>
              <a:t>IPO</a:t>
            </a:r>
            <a:r>
              <a:rPr lang="zh-CN" altLang="en-US" dirty="0">
                <a:latin typeface="微软雅黑" pitchFamily="34" charset="-122"/>
                <a:ea typeface="微软雅黑" pitchFamily="34" charset="-122"/>
              </a:rPr>
              <a:t>企业数量排名第二，共有</a:t>
            </a:r>
            <a:r>
              <a:rPr lang="en-US" altLang="zh-CN" dirty="0">
                <a:latin typeface="微软雅黑" pitchFamily="34" charset="-122"/>
                <a:ea typeface="微软雅黑" pitchFamily="34" charset="-122"/>
              </a:rPr>
              <a:t>50</a:t>
            </a:r>
            <a:r>
              <a:rPr lang="zh-CN" altLang="en-US" dirty="0">
                <a:latin typeface="微软雅黑" pitchFamily="34" charset="-122"/>
                <a:ea typeface="微软雅黑" pitchFamily="34" charset="-122"/>
              </a:rPr>
              <a:t>家于年内上市，总募资金额达到</a:t>
            </a:r>
            <a:r>
              <a:rPr lang="en-US" altLang="zh-CN" dirty="0">
                <a:latin typeface="微软雅黑" pitchFamily="34" charset="-122"/>
                <a:ea typeface="微软雅黑" pitchFamily="34" charset="-122"/>
              </a:rPr>
              <a:t>4612.70</a:t>
            </a:r>
            <a:r>
              <a:rPr lang="zh-CN" altLang="en-US" dirty="0">
                <a:latin typeface="微软雅黑" pitchFamily="34" charset="-122"/>
                <a:ea typeface="微软雅黑" pitchFamily="34" charset="-122"/>
              </a:rPr>
              <a:t>亿元人民币，融资规模为全行业</a:t>
            </a:r>
            <a:r>
              <a:rPr lang="zh-CN" altLang="en-US" dirty="0" smtClean="0">
                <a:latin typeface="微软雅黑" pitchFamily="34" charset="-122"/>
                <a:ea typeface="微软雅黑" pitchFamily="34" charset="-122"/>
              </a:rPr>
              <a:t>最高</a:t>
            </a:r>
            <a:r>
              <a:rPr lang="zh-CN" altLang="en-US" dirty="0">
                <a:latin typeface="微软雅黑" pitchFamily="34" charset="-122"/>
                <a:ea typeface="微软雅黑" pitchFamily="34" charset="-122"/>
              </a:rPr>
              <a:t>。</a:t>
            </a:r>
            <a:endParaRPr lang="en-US" altLang="zh-CN" dirty="0" smtClean="0">
              <a:latin typeface="微软雅黑" pitchFamily="34" charset="-122"/>
              <a:ea typeface="微软雅黑" pitchFamily="34" charset="-122"/>
            </a:endParaRPr>
          </a:p>
          <a:p>
            <a:r>
              <a:rPr lang="zh-CN" altLang="en-US" dirty="0">
                <a:latin typeface="微软雅黑" pitchFamily="34" charset="-122"/>
                <a:ea typeface="微软雅黑" pitchFamily="34" charset="-122"/>
              </a:rPr>
              <a:t>从细分领域来看，机械设备行业中的</a:t>
            </a:r>
            <a:r>
              <a:rPr lang="zh-CN" altLang="en-US" dirty="0">
                <a:solidFill>
                  <a:srgbClr val="FF0000"/>
                </a:solidFill>
                <a:latin typeface="微软雅黑" pitchFamily="34" charset="-122"/>
                <a:ea typeface="微软雅黑" pitchFamily="34" charset="-122"/>
              </a:rPr>
              <a:t>专用机械</a:t>
            </a:r>
            <a:r>
              <a:rPr lang="zh-CN" altLang="en-US" dirty="0">
                <a:latin typeface="微软雅黑" pitchFamily="34" charset="-122"/>
                <a:ea typeface="微软雅黑" pitchFamily="34" charset="-122"/>
              </a:rPr>
              <a:t>、医药生物行业中的</a:t>
            </a:r>
            <a:r>
              <a:rPr lang="zh-CN" altLang="en-US" dirty="0">
                <a:solidFill>
                  <a:srgbClr val="FF0000"/>
                </a:solidFill>
                <a:latin typeface="微软雅黑" pitchFamily="34" charset="-122"/>
                <a:ea typeface="微软雅黑" pitchFamily="34" charset="-122"/>
              </a:rPr>
              <a:t>医疗器械</a:t>
            </a:r>
            <a:r>
              <a:rPr lang="zh-CN" altLang="en-US" dirty="0">
                <a:latin typeface="微软雅黑" pitchFamily="34" charset="-122"/>
                <a:ea typeface="微软雅黑" pitchFamily="34" charset="-122"/>
              </a:rPr>
              <a:t>、汽车行业中的</a:t>
            </a:r>
            <a:r>
              <a:rPr lang="zh-CN" altLang="en-US" dirty="0">
                <a:solidFill>
                  <a:srgbClr val="FF0000"/>
                </a:solidFill>
                <a:latin typeface="微软雅黑" pitchFamily="34" charset="-122"/>
                <a:ea typeface="微软雅黑" pitchFamily="34" charset="-122"/>
              </a:rPr>
              <a:t>汽车零部件</a:t>
            </a:r>
            <a:r>
              <a:rPr lang="zh-CN" altLang="en-US" dirty="0">
                <a:latin typeface="微软雅黑" pitchFamily="34" charset="-122"/>
                <a:ea typeface="微软雅黑" pitchFamily="34" charset="-122"/>
              </a:rPr>
              <a:t>、计算机行业中的</a:t>
            </a:r>
            <a:r>
              <a:rPr lang="zh-CN" altLang="en-US" dirty="0">
                <a:solidFill>
                  <a:srgbClr val="FF0000"/>
                </a:solidFill>
                <a:latin typeface="微软雅黑" pitchFamily="34" charset="-122"/>
                <a:ea typeface="微软雅黑" pitchFamily="34" charset="-122"/>
              </a:rPr>
              <a:t>软件开发</a:t>
            </a:r>
            <a:r>
              <a:rPr lang="zh-CN" altLang="en-US" dirty="0">
                <a:latin typeface="微软雅黑" pitchFamily="34" charset="-122"/>
                <a:ea typeface="微软雅黑" pitchFamily="34" charset="-122"/>
              </a:rPr>
              <a:t>、公用事业中的</a:t>
            </a:r>
            <a:r>
              <a:rPr lang="zh-CN" altLang="en-US" dirty="0">
                <a:solidFill>
                  <a:srgbClr val="FF0000"/>
                </a:solidFill>
                <a:latin typeface="微软雅黑" pitchFamily="34" charset="-122"/>
                <a:ea typeface="微软雅黑" pitchFamily="34" charset="-122"/>
              </a:rPr>
              <a:t>环保工程及服务</a:t>
            </a:r>
            <a:r>
              <a:rPr lang="zh-CN" altLang="en-US" dirty="0">
                <a:latin typeface="微软雅黑" pitchFamily="34" charset="-122"/>
                <a:ea typeface="微软雅黑" pitchFamily="34" charset="-122"/>
              </a:rPr>
              <a:t>、电子行业中的</a:t>
            </a:r>
            <a:r>
              <a:rPr lang="zh-CN" altLang="en-US" dirty="0">
                <a:solidFill>
                  <a:srgbClr val="FF0000"/>
                </a:solidFill>
                <a:latin typeface="微软雅黑" pitchFamily="34" charset="-122"/>
                <a:ea typeface="微软雅黑" pitchFamily="34" charset="-122"/>
              </a:rPr>
              <a:t>集成电路</a:t>
            </a:r>
            <a:r>
              <a:rPr lang="zh-CN" altLang="en-US" dirty="0">
                <a:latin typeface="微软雅黑" pitchFamily="34" charset="-122"/>
                <a:ea typeface="微软雅黑" pitchFamily="34" charset="-122"/>
              </a:rPr>
              <a:t>是比较热门的</a:t>
            </a:r>
            <a:r>
              <a:rPr lang="en-US" altLang="zh-CN" dirty="0">
                <a:latin typeface="微软雅黑" pitchFamily="34" charset="-122"/>
                <a:ea typeface="微软雅黑" pitchFamily="34" charset="-122"/>
              </a:rPr>
              <a:t>IPO</a:t>
            </a:r>
            <a:r>
              <a:rPr lang="zh-CN" altLang="en-US" dirty="0">
                <a:latin typeface="微软雅黑" pitchFamily="34" charset="-122"/>
                <a:ea typeface="微软雅黑" pitchFamily="34" charset="-122"/>
              </a:rPr>
              <a:t>领域</a:t>
            </a:r>
            <a:r>
              <a:rPr lang="zh-CN" altLang="en-US" dirty="0" smtClean="0">
                <a:latin typeface="微软雅黑" pitchFamily="34" charset="-122"/>
                <a:ea typeface="微软雅黑" pitchFamily="34" charset="-122"/>
              </a:rPr>
              <a:t>。</a:t>
            </a:r>
            <a:endParaRPr lang="zh-CN" altLang="en-US" dirty="0">
              <a:latin typeface="微软雅黑" pitchFamily="34" charset="-122"/>
              <a:ea typeface="微软雅黑" pitchFamily="34" charset="-122"/>
            </a:endParaRPr>
          </a:p>
        </p:txBody>
      </p:sp>
      <p:pic>
        <p:nvPicPr>
          <p:cNvPr id="1026"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74040" y="1124745"/>
            <a:ext cx="7686392" cy="32403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558130" y="219075"/>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200" dirty="0" smtClean="0">
                <a:latin typeface="微软雅黑" pitchFamily="34" charset="-122"/>
                <a:ea typeface="微软雅黑" pitchFamily="34" charset="-122"/>
              </a:rPr>
              <a:t>八、</a:t>
            </a:r>
            <a:r>
              <a:rPr lang="en-US" altLang="zh-CN" sz="3200" dirty="0" smtClean="0">
                <a:latin typeface="微软雅黑" pitchFamily="34" charset="-122"/>
                <a:ea typeface="微软雅黑" pitchFamily="34" charset="-122"/>
              </a:rPr>
              <a:t>2020</a:t>
            </a:r>
            <a:r>
              <a:rPr lang="zh-CN" altLang="en-US" sz="3200" dirty="0" smtClean="0">
                <a:latin typeface="微软雅黑" pitchFamily="34" charset="-122"/>
                <a:ea typeface="微软雅黑" pitchFamily="34" charset="-122"/>
              </a:rPr>
              <a:t>年</a:t>
            </a:r>
            <a:r>
              <a:rPr lang="en-US" altLang="zh-CN" sz="3200" dirty="0" smtClean="0">
                <a:latin typeface="微软雅黑" pitchFamily="34" charset="-122"/>
                <a:ea typeface="微软雅黑" pitchFamily="34" charset="-122"/>
              </a:rPr>
              <a:t>IPO</a:t>
            </a:r>
            <a:r>
              <a:rPr lang="zh-CN" altLang="en-US" sz="3200" dirty="0">
                <a:latin typeface="微软雅黑" pitchFamily="34" charset="-122"/>
                <a:ea typeface="微软雅黑" pitchFamily="34" charset="-122"/>
              </a:rPr>
              <a:t>上市</a:t>
            </a:r>
            <a:r>
              <a:rPr lang="zh-CN" altLang="en-US" sz="3200" dirty="0" smtClean="0">
                <a:latin typeface="微软雅黑" pitchFamily="34" charset="-122"/>
                <a:ea typeface="微软雅黑" pitchFamily="34" charset="-122"/>
              </a:rPr>
              <a:t>板块分布</a:t>
            </a:r>
            <a:endParaRPr lang="zh-CN" altLang="en-US" sz="3200" dirty="0" smtClean="0">
              <a:latin typeface="微软雅黑" pitchFamily="34" charset="-122"/>
              <a:ea typeface="微软雅黑" pitchFamily="34" charset="-122"/>
            </a:endParaRPr>
          </a:p>
        </p:txBody>
      </p:sp>
      <p:sp>
        <p:nvSpPr>
          <p:cNvPr id="4" name="矩形 3"/>
          <p:cNvSpPr/>
          <p:nvPr/>
        </p:nvSpPr>
        <p:spPr>
          <a:xfrm>
            <a:off x="774040" y="4437112"/>
            <a:ext cx="7830220" cy="1754326"/>
          </a:xfrm>
          <a:prstGeom prst="rect">
            <a:avLst/>
          </a:prstGeom>
        </p:spPr>
        <p:txBody>
          <a:bodyPr wrap="square">
            <a:spAutoFit/>
          </a:bodyPr>
          <a:lstStyle/>
          <a:p>
            <a:r>
              <a:rPr lang="en-US" altLang="zh-CN" dirty="0">
                <a:latin typeface="微软雅黑" pitchFamily="34" charset="-122"/>
                <a:ea typeface="微软雅黑" pitchFamily="34" charset="-122"/>
              </a:rPr>
              <a:t>2020</a:t>
            </a:r>
            <a:r>
              <a:rPr lang="zh-CN" altLang="en-US" dirty="0">
                <a:latin typeface="微软雅黑" pitchFamily="34" charset="-122"/>
                <a:ea typeface="微软雅黑" pitchFamily="34" charset="-122"/>
              </a:rPr>
              <a:t>年科创板</a:t>
            </a:r>
            <a:r>
              <a:rPr lang="en-US" altLang="zh-CN" dirty="0">
                <a:latin typeface="微软雅黑" pitchFamily="34" charset="-122"/>
                <a:ea typeface="微软雅黑" pitchFamily="34" charset="-122"/>
              </a:rPr>
              <a:t>IPO</a:t>
            </a:r>
            <a:r>
              <a:rPr lang="zh-CN" altLang="en-US" dirty="0">
                <a:latin typeface="微软雅黑" pitchFamily="34" charset="-122"/>
                <a:ea typeface="微软雅黑" pitchFamily="34" charset="-122"/>
              </a:rPr>
              <a:t>企业数量最多，为</a:t>
            </a:r>
            <a:r>
              <a:rPr lang="en-US" altLang="zh-CN" dirty="0">
                <a:latin typeface="微软雅黑" pitchFamily="34" charset="-122"/>
                <a:ea typeface="微软雅黑" pitchFamily="34" charset="-122"/>
              </a:rPr>
              <a:t>145</a:t>
            </a:r>
            <a:r>
              <a:rPr lang="zh-CN" altLang="en-US" dirty="0">
                <a:latin typeface="微软雅黑" pitchFamily="34" charset="-122"/>
                <a:ea typeface="微软雅黑" pitchFamily="34" charset="-122"/>
              </a:rPr>
              <a:t>家；创业板紧随其后达到</a:t>
            </a:r>
            <a:r>
              <a:rPr lang="en-US" altLang="zh-CN" dirty="0">
                <a:latin typeface="微软雅黑" pitchFamily="34" charset="-122"/>
                <a:ea typeface="微软雅黑" pitchFamily="34" charset="-122"/>
              </a:rPr>
              <a:t>107</a:t>
            </a:r>
            <a:r>
              <a:rPr lang="zh-CN" altLang="en-US" dirty="0">
                <a:latin typeface="微软雅黑" pitchFamily="34" charset="-122"/>
                <a:ea typeface="微软雅黑" pitchFamily="34" charset="-122"/>
              </a:rPr>
              <a:t>家；主板与中小板上市企业数量相对较少，分别为</a:t>
            </a:r>
            <a:r>
              <a:rPr lang="en-US" altLang="zh-CN" dirty="0">
                <a:latin typeface="微软雅黑" pitchFamily="34" charset="-122"/>
                <a:ea typeface="微软雅黑" pitchFamily="34" charset="-122"/>
              </a:rPr>
              <a:t>89</a:t>
            </a:r>
            <a:r>
              <a:rPr lang="zh-CN" altLang="en-US" dirty="0">
                <a:latin typeface="微软雅黑" pitchFamily="34" charset="-122"/>
                <a:ea typeface="微软雅黑" pitchFamily="34" charset="-122"/>
              </a:rPr>
              <a:t>家、</a:t>
            </a:r>
            <a:r>
              <a:rPr lang="en-US" altLang="zh-CN" dirty="0">
                <a:latin typeface="微软雅黑" pitchFamily="34" charset="-122"/>
                <a:ea typeface="微软雅黑" pitchFamily="34" charset="-122"/>
              </a:rPr>
              <a:t>54</a:t>
            </a:r>
            <a:r>
              <a:rPr lang="zh-CN" altLang="en-US" dirty="0">
                <a:latin typeface="微软雅黑" pitchFamily="34" charset="-122"/>
                <a:ea typeface="微软雅黑" pitchFamily="34" charset="-122"/>
              </a:rPr>
              <a:t>家。科创板与创业板上市企业数量占总数的</a:t>
            </a:r>
            <a:r>
              <a:rPr lang="en-US" altLang="zh-CN" dirty="0">
                <a:latin typeface="微软雅黑" pitchFamily="34" charset="-122"/>
                <a:ea typeface="微软雅黑" pitchFamily="34" charset="-122"/>
              </a:rPr>
              <a:t>63.14</a:t>
            </a:r>
            <a:r>
              <a:rPr lang="zh-CN" altLang="en-US" dirty="0">
                <a:latin typeface="微软雅黑" pitchFamily="34" charset="-122"/>
                <a:ea typeface="微软雅黑" pitchFamily="34" charset="-122"/>
              </a:rPr>
              <a:t>％。此外，在科创板</a:t>
            </a:r>
            <a:r>
              <a:rPr lang="en-US" altLang="zh-CN" dirty="0">
                <a:latin typeface="微软雅黑" pitchFamily="34" charset="-122"/>
                <a:ea typeface="微软雅黑" pitchFamily="34" charset="-122"/>
              </a:rPr>
              <a:t>IPO</a:t>
            </a:r>
            <a:r>
              <a:rPr lang="zh-CN" altLang="en-US" dirty="0">
                <a:latin typeface="微软雅黑" pitchFamily="34" charset="-122"/>
                <a:ea typeface="微软雅黑" pitchFamily="34" charset="-122"/>
              </a:rPr>
              <a:t>的</a:t>
            </a:r>
            <a:r>
              <a:rPr lang="en-US" altLang="zh-CN" dirty="0">
                <a:latin typeface="微软雅黑" pitchFamily="34" charset="-122"/>
                <a:ea typeface="微软雅黑" pitchFamily="34" charset="-122"/>
              </a:rPr>
              <a:t>145</a:t>
            </a:r>
            <a:r>
              <a:rPr lang="zh-CN" altLang="en-US" dirty="0">
                <a:latin typeface="微软雅黑" pitchFamily="34" charset="-122"/>
                <a:ea typeface="微软雅黑" pitchFamily="34" charset="-122"/>
              </a:rPr>
              <a:t>家企业中有</a:t>
            </a:r>
            <a:r>
              <a:rPr lang="en-US" altLang="zh-CN" dirty="0">
                <a:latin typeface="微软雅黑" pitchFamily="34" charset="-122"/>
                <a:ea typeface="微软雅黑" pitchFamily="34" charset="-122"/>
              </a:rPr>
              <a:t>15</a:t>
            </a:r>
            <a:r>
              <a:rPr lang="zh-CN" altLang="en-US" dirty="0">
                <a:latin typeface="微软雅黑" pitchFamily="34" charset="-122"/>
                <a:ea typeface="微软雅黑" pitchFamily="34" charset="-122"/>
              </a:rPr>
              <a:t>家</a:t>
            </a:r>
            <a:r>
              <a:rPr lang="en-US" altLang="zh-CN" dirty="0">
                <a:latin typeface="微软雅黑" pitchFamily="34" charset="-122"/>
                <a:ea typeface="微软雅黑" pitchFamily="34" charset="-122"/>
              </a:rPr>
              <a:t>2019</a:t>
            </a:r>
            <a:r>
              <a:rPr lang="zh-CN" altLang="en-US" dirty="0">
                <a:latin typeface="微软雅黑" pitchFamily="34" charset="-122"/>
                <a:ea typeface="微软雅黑" pitchFamily="34" charset="-122"/>
              </a:rPr>
              <a:t>年年度归母净利润处于亏损状态，最大亏损额度达到</a:t>
            </a:r>
            <a:r>
              <a:rPr lang="en-US" altLang="zh-CN" dirty="0">
                <a:latin typeface="微软雅黑" pitchFamily="34" charset="-122"/>
                <a:ea typeface="微软雅黑" pitchFamily="34" charset="-122"/>
              </a:rPr>
              <a:t>-11.79</a:t>
            </a:r>
            <a:r>
              <a:rPr lang="zh-CN" altLang="en-US" dirty="0">
                <a:latin typeface="微软雅黑" pitchFamily="34" charset="-122"/>
                <a:ea typeface="微软雅黑" pitchFamily="34" charset="-122"/>
              </a:rPr>
              <a:t>亿元。此外，</a:t>
            </a:r>
            <a:r>
              <a:rPr lang="en-US" altLang="zh-CN" dirty="0">
                <a:latin typeface="微软雅黑" pitchFamily="34" charset="-122"/>
                <a:ea typeface="微软雅黑" pitchFamily="34" charset="-122"/>
              </a:rPr>
              <a:t>15</a:t>
            </a:r>
            <a:r>
              <a:rPr lang="zh-CN" altLang="en-US" dirty="0">
                <a:latin typeface="微软雅黑" pitchFamily="34" charset="-122"/>
                <a:ea typeface="微软雅黑" pitchFamily="34" charset="-122"/>
              </a:rPr>
              <a:t>家亏损上市的企业中有</a:t>
            </a:r>
            <a:r>
              <a:rPr lang="en-US" altLang="zh-CN" dirty="0">
                <a:latin typeface="微软雅黑" pitchFamily="34" charset="-122"/>
                <a:ea typeface="微软雅黑" pitchFamily="34" charset="-122"/>
              </a:rPr>
              <a:t>8</a:t>
            </a:r>
            <a:r>
              <a:rPr lang="zh-CN" altLang="en-US" dirty="0">
                <a:latin typeface="微软雅黑" pitchFamily="34" charset="-122"/>
                <a:ea typeface="微软雅黑" pitchFamily="34" charset="-122"/>
              </a:rPr>
              <a:t>家属医药生物行业，其中有</a:t>
            </a:r>
            <a:r>
              <a:rPr lang="en-US" altLang="zh-CN" dirty="0">
                <a:latin typeface="微软雅黑" pitchFamily="34" charset="-122"/>
                <a:ea typeface="微软雅黑" pitchFamily="34" charset="-122"/>
              </a:rPr>
              <a:t>4</a:t>
            </a:r>
            <a:r>
              <a:rPr lang="zh-CN" altLang="en-US" dirty="0">
                <a:latin typeface="微软雅黑" pitchFamily="34" charset="-122"/>
                <a:ea typeface="微软雅黑" pitchFamily="34" charset="-122"/>
              </a:rPr>
              <a:t>家从事生物制品、</a:t>
            </a:r>
            <a:r>
              <a:rPr lang="en-US" altLang="zh-CN" dirty="0">
                <a:latin typeface="微软雅黑" pitchFamily="34" charset="-122"/>
                <a:ea typeface="微软雅黑" pitchFamily="34" charset="-122"/>
              </a:rPr>
              <a:t>3</a:t>
            </a:r>
            <a:r>
              <a:rPr lang="zh-CN" altLang="en-US" dirty="0">
                <a:latin typeface="微软雅黑" pitchFamily="34" charset="-122"/>
                <a:ea typeface="微软雅黑" pitchFamily="34" charset="-122"/>
              </a:rPr>
              <a:t>家从事化学制剂、</a:t>
            </a:r>
            <a:r>
              <a:rPr lang="en-US" altLang="zh-CN" dirty="0">
                <a:latin typeface="微软雅黑" pitchFamily="34" charset="-122"/>
                <a:ea typeface="微软雅黑" pitchFamily="34" charset="-122"/>
              </a:rPr>
              <a:t>1</a:t>
            </a:r>
            <a:r>
              <a:rPr lang="zh-CN" altLang="en-US" dirty="0">
                <a:latin typeface="微软雅黑" pitchFamily="34" charset="-122"/>
                <a:ea typeface="微软雅黑" pitchFamily="34" charset="-122"/>
              </a:rPr>
              <a:t>家从事医疗器械</a:t>
            </a:r>
            <a:endParaRPr lang="zh-CN" altLang="en-US" dirty="0">
              <a:latin typeface="微软雅黑" pitchFamily="34" charset="-122"/>
              <a:ea typeface="微软雅黑" pitchFamily="34" charset="-122"/>
            </a:endParaRPr>
          </a:p>
        </p:txBody>
      </p:sp>
      <p:pic>
        <p:nvPicPr>
          <p:cNvPr id="2050"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475656" y="1196752"/>
            <a:ext cx="6048672" cy="316835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558130" y="219075"/>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200" dirty="0" smtClean="0">
                <a:latin typeface="微软雅黑" pitchFamily="34" charset="-122"/>
                <a:ea typeface="微软雅黑" pitchFamily="34" charset="-122"/>
              </a:rPr>
              <a:t>九、</a:t>
            </a:r>
            <a:r>
              <a:rPr sz="3200" dirty="0">
                <a:latin typeface="微软雅黑" pitchFamily="34" charset="-122"/>
                <a:ea typeface="微软雅黑" pitchFamily="34" charset="-122"/>
              </a:rPr>
              <a:t>北交所IPO上市条件</a:t>
            </a:r>
            <a:endParaRPr sz="3200" dirty="0">
              <a:latin typeface="微软雅黑" pitchFamily="34" charset="-122"/>
              <a:ea typeface="微软雅黑" pitchFamily="34" charset="-122"/>
            </a:endParaRPr>
          </a:p>
        </p:txBody>
      </p:sp>
      <p:sp>
        <p:nvSpPr>
          <p:cNvPr id="2" name="矩形 1"/>
          <p:cNvSpPr/>
          <p:nvPr/>
        </p:nvSpPr>
        <p:spPr>
          <a:xfrm>
            <a:off x="558304" y="1197928"/>
            <a:ext cx="7836396" cy="3969385"/>
          </a:xfrm>
          <a:prstGeom prst="rect">
            <a:avLst/>
          </a:prstGeom>
        </p:spPr>
        <p:txBody>
          <a:bodyPr wrap="square">
            <a:spAutoFit/>
          </a:bodyPr>
          <a:lstStyle/>
          <a:p>
            <a:r>
              <a:rPr lang="zh-CN" altLang="en-US" dirty="0">
                <a:latin typeface="微软雅黑" pitchFamily="34" charset="-122"/>
                <a:ea typeface="微软雅黑" pitchFamily="34" charset="-122"/>
              </a:rPr>
              <a:t>一、市值不低于2亿元，最近两年净利润均不低于1500万元且加权平均净资产收益率平均不低于8%，或者最近一年净利润不低于2500万元且加权平均净资产收益率不低于8%；</a:t>
            </a:r>
            <a:endParaRPr lang="zh-CN" altLang="en-US" dirty="0">
              <a:latin typeface="微软雅黑" pitchFamily="34" charset="-122"/>
              <a:ea typeface="微软雅黑" pitchFamily="34" charset="-122"/>
            </a:endParaRPr>
          </a:p>
          <a:p>
            <a:endParaRPr lang="zh-CN" altLang="en-US" dirty="0">
              <a:latin typeface="微软雅黑" pitchFamily="34" charset="-122"/>
              <a:ea typeface="微软雅黑" pitchFamily="34" charset="-122"/>
            </a:endParaRPr>
          </a:p>
          <a:p>
            <a:endParaRPr lang="zh-CN" altLang="en-US" dirty="0">
              <a:latin typeface="微软雅黑" pitchFamily="34" charset="-122"/>
              <a:ea typeface="微软雅黑" pitchFamily="34" charset="-122"/>
            </a:endParaRPr>
          </a:p>
          <a:p>
            <a:r>
              <a:rPr lang="zh-CN" altLang="en-US" dirty="0">
                <a:latin typeface="微软雅黑" pitchFamily="34" charset="-122"/>
                <a:ea typeface="微软雅黑" pitchFamily="34" charset="-122"/>
              </a:rPr>
              <a:t>二、市值不低于4亿元，最近两年营业收入平均不低于1亿元，且最近一年营业收入增长率不低于30%，最近一年经营活动产生的现金流量净额为正；</a:t>
            </a:r>
            <a:endParaRPr lang="zh-CN" altLang="en-US" dirty="0">
              <a:latin typeface="微软雅黑" pitchFamily="34" charset="-122"/>
              <a:ea typeface="微软雅黑" pitchFamily="34" charset="-122"/>
            </a:endParaRPr>
          </a:p>
          <a:p>
            <a:endParaRPr lang="zh-CN" altLang="en-US" dirty="0">
              <a:latin typeface="微软雅黑" pitchFamily="34" charset="-122"/>
              <a:ea typeface="微软雅黑" pitchFamily="34" charset="-122"/>
            </a:endParaRPr>
          </a:p>
          <a:p>
            <a:endParaRPr lang="zh-CN" altLang="en-US" dirty="0">
              <a:latin typeface="微软雅黑" pitchFamily="34" charset="-122"/>
              <a:ea typeface="微软雅黑" pitchFamily="34" charset="-122"/>
            </a:endParaRPr>
          </a:p>
          <a:p>
            <a:r>
              <a:rPr lang="zh-CN" altLang="en-US" dirty="0">
                <a:latin typeface="微软雅黑" pitchFamily="34" charset="-122"/>
                <a:ea typeface="微软雅黑" pitchFamily="34" charset="-122"/>
              </a:rPr>
              <a:t>三、市值不低于8亿元，最近一年营业收入不低于2亿元，最近两年研发投入合计占最近两年营业收入合计比例不低于8%；</a:t>
            </a:r>
            <a:endParaRPr lang="zh-CN" altLang="en-US" dirty="0">
              <a:latin typeface="微软雅黑" pitchFamily="34" charset="-122"/>
              <a:ea typeface="微软雅黑" pitchFamily="34" charset="-122"/>
            </a:endParaRPr>
          </a:p>
          <a:p>
            <a:endParaRPr lang="zh-CN" altLang="en-US" dirty="0">
              <a:latin typeface="微软雅黑" pitchFamily="34" charset="-122"/>
              <a:ea typeface="微软雅黑" pitchFamily="34" charset="-122"/>
            </a:endParaRPr>
          </a:p>
          <a:p>
            <a:r>
              <a:rPr lang="zh-CN" altLang="en-US" dirty="0">
                <a:latin typeface="微软雅黑" pitchFamily="34" charset="-122"/>
                <a:ea typeface="微软雅黑" pitchFamily="34" charset="-122"/>
              </a:rPr>
              <a:t> </a:t>
            </a:r>
            <a:endParaRPr lang="zh-CN" altLang="en-US" dirty="0">
              <a:latin typeface="微软雅黑" pitchFamily="34" charset="-122"/>
              <a:ea typeface="微软雅黑" pitchFamily="34" charset="-122"/>
            </a:endParaRPr>
          </a:p>
          <a:p>
            <a:r>
              <a:rPr lang="zh-CN" altLang="en-US" dirty="0">
                <a:latin typeface="微软雅黑" pitchFamily="34" charset="-122"/>
                <a:ea typeface="微软雅黑" pitchFamily="34" charset="-122"/>
              </a:rPr>
              <a:t>四、市值不低于15亿元，最近两年研发投入合计不低于5000万元。</a:t>
            </a:r>
            <a:endParaRPr lang="zh-CN" altLang="en-US"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2579" name="Group 3"/>
          <p:cNvGraphicFramePr>
            <a:graphicFrameLocks noGrp="1"/>
          </p:cNvGraphicFramePr>
          <p:nvPr/>
        </p:nvGraphicFramePr>
        <p:xfrm>
          <a:off x="502148" y="1417639"/>
          <a:ext cx="7886202" cy="3687612"/>
        </p:xfrm>
        <a:graphic>
          <a:graphicData uri="http://schemas.openxmlformats.org/drawingml/2006/table">
            <a:tbl>
              <a:tblPr firstRow="1" firstCol="1">
                <a:tableStyleId>{21E4AEA4-8DFA-4A89-87EB-49C32662AFE0}</a:tableStyleId>
              </a:tblPr>
              <a:tblGrid>
                <a:gridCol w="1693588"/>
                <a:gridCol w="6192614"/>
              </a:tblGrid>
              <a:tr h="72105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rPr>
                        <a:t>条件</a:t>
                      </a:r>
                      <a:endPar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endParaRPr>
                    </a:p>
                  </a:txBody>
                  <a:tcPr marL="83099" marR="83099" marT="40330" marB="40330" anchor="ctr" horzOverflow="overflow"/>
                </a:tc>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ctr" defTabSz="914400" rtl="0" eaLnBrk="1" fontAlgn="base" latinLnBrk="0" hangingPunct="1">
                        <a:lnSpc>
                          <a:spcPct val="100000"/>
                        </a:lnSpc>
                        <a:spcBef>
                          <a:spcPct val="40000"/>
                        </a:spcBef>
                        <a:spcAft>
                          <a:spcPct val="0"/>
                        </a:spcAft>
                        <a:buClrTx/>
                        <a:buSzTx/>
                        <a:buFontTx/>
                        <a:buNone/>
                      </a:pPr>
                      <a:r>
                        <a:rPr kumimoji="0" lang="en-US" altLang="zh-CN" sz="1100" u="none" strike="noStrike" cap="none" normalizeH="0" baseline="0" dirty="0" smtClean="0">
                          <a:ln>
                            <a:noFill/>
                          </a:ln>
                          <a:effectLst/>
                          <a:latin typeface="微软雅黑" pitchFamily="34" charset="-122"/>
                          <a:ea typeface="微软雅黑" pitchFamily="34" charset="-122"/>
                        </a:rPr>
                        <a:t>A</a:t>
                      </a:r>
                      <a:r>
                        <a:rPr kumimoji="0" lang="zh-CN" altLang="en-US" sz="1100" u="none" strike="noStrike" cap="none" normalizeH="0" baseline="0" dirty="0" smtClean="0">
                          <a:ln>
                            <a:noFill/>
                          </a:ln>
                          <a:effectLst/>
                          <a:latin typeface="微软雅黑" pitchFamily="34" charset="-122"/>
                          <a:ea typeface="微软雅黑" pitchFamily="34" charset="-122"/>
                        </a:rPr>
                        <a:t>股主板上市</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r>
              <a:tr h="72105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最低市值</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29" marB="40329"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无具体规定，但要求发行前股本总额不低于</a:t>
                      </a:r>
                      <a:r>
                        <a:rPr kumimoji="0" lang="en-US" altLang="zh-CN" sz="1100" u="none" strike="noStrike" cap="none" normalizeH="0" baseline="0" dirty="0" smtClean="0">
                          <a:ln>
                            <a:noFill/>
                          </a:ln>
                          <a:effectLst/>
                          <a:latin typeface="微软雅黑" pitchFamily="34" charset="-122"/>
                          <a:ea typeface="微软雅黑" pitchFamily="34" charset="-122"/>
                        </a:rPr>
                        <a:t>3,000</a:t>
                      </a:r>
                      <a:r>
                        <a:rPr kumimoji="0" lang="zh-CN" altLang="en-US" sz="1100" u="none" strike="noStrike" cap="none" normalizeH="0" baseline="0" dirty="0" smtClean="0">
                          <a:ln>
                            <a:noFill/>
                          </a:ln>
                          <a:effectLst/>
                          <a:latin typeface="微软雅黑" pitchFamily="34" charset="-122"/>
                          <a:ea typeface="微软雅黑" pitchFamily="34" charset="-122"/>
                        </a:rPr>
                        <a:t>万元</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81789" marR="81789" marT="41280" marB="41280" horzOverflow="overflow"/>
                </a:tc>
              </a:tr>
              <a:tr h="72105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业务收入</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29" marB="40329"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最近</a:t>
                      </a:r>
                      <a:r>
                        <a:rPr kumimoji="0" lang="en-US" altLang="zh-CN" sz="1100" u="none" strike="noStrike" cap="none" normalizeH="0" baseline="0" dirty="0" smtClean="0">
                          <a:ln>
                            <a:noFill/>
                          </a:ln>
                          <a:effectLst/>
                          <a:latin typeface="微软雅黑" pitchFamily="34" charset="-122"/>
                          <a:ea typeface="微软雅黑" pitchFamily="34" charset="-122"/>
                        </a:rPr>
                        <a:t>3</a:t>
                      </a:r>
                      <a:r>
                        <a:rPr kumimoji="0" lang="zh-CN" altLang="en-US" sz="1100" u="none" strike="noStrike" cap="none" normalizeH="0" baseline="0" dirty="0" smtClean="0">
                          <a:ln>
                            <a:noFill/>
                          </a:ln>
                          <a:effectLst/>
                          <a:latin typeface="微软雅黑" pitchFamily="34" charset="-122"/>
                          <a:ea typeface="微软雅黑" pitchFamily="34" charset="-122"/>
                        </a:rPr>
                        <a:t>个会计年度累计超过人民币</a:t>
                      </a:r>
                      <a:r>
                        <a:rPr kumimoji="0" lang="en-US" altLang="zh-CN" sz="1100" u="none" strike="noStrike" cap="none" normalizeH="0" baseline="0" dirty="0" smtClean="0">
                          <a:ln>
                            <a:noFill/>
                          </a:ln>
                          <a:effectLst/>
                          <a:latin typeface="微软雅黑" pitchFamily="34" charset="-122"/>
                          <a:ea typeface="微软雅黑" pitchFamily="34" charset="-122"/>
                        </a:rPr>
                        <a:t>3</a:t>
                      </a:r>
                      <a:r>
                        <a:rPr kumimoji="0" lang="zh-CN" altLang="en-US" sz="1100" u="none" strike="noStrike" cap="none" normalizeH="0" baseline="0" dirty="0" smtClean="0">
                          <a:ln>
                            <a:noFill/>
                          </a:ln>
                          <a:effectLst/>
                          <a:latin typeface="微软雅黑" pitchFamily="34" charset="-122"/>
                          <a:ea typeface="微软雅黑" pitchFamily="34" charset="-122"/>
                        </a:rPr>
                        <a:t>亿元</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81789" marR="81789" marT="41280" marB="41280" horzOverflow="overflow"/>
                </a:tc>
              </a:tr>
              <a:tr h="783344">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盈利要求</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29" marB="40329"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最近</a:t>
                      </a:r>
                      <a:r>
                        <a:rPr kumimoji="0" lang="en-US" altLang="zh-CN" sz="1100" u="none" strike="noStrike" cap="none" normalizeH="0" baseline="0" dirty="0" smtClean="0">
                          <a:ln>
                            <a:noFill/>
                          </a:ln>
                          <a:effectLst/>
                          <a:latin typeface="微软雅黑" pitchFamily="34" charset="-122"/>
                          <a:ea typeface="微软雅黑" pitchFamily="34" charset="-122"/>
                        </a:rPr>
                        <a:t>3</a:t>
                      </a:r>
                      <a:r>
                        <a:rPr kumimoji="0" lang="zh-CN" altLang="en-US" sz="1100" u="none" strike="noStrike" cap="none" normalizeH="0" baseline="0" dirty="0" smtClean="0">
                          <a:ln>
                            <a:noFill/>
                          </a:ln>
                          <a:effectLst/>
                          <a:latin typeface="微软雅黑" pitchFamily="34" charset="-122"/>
                          <a:ea typeface="微软雅黑" pitchFamily="34" charset="-122"/>
                        </a:rPr>
                        <a:t>个会计年度净利润均为正数且累计超过人民币</a:t>
                      </a:r>
                      <a:r>
                        <a:rPr kumimoji="0" lang="en-US" altLang="zh-CN" sz="1100" u="none" strike="noStrike" cap="none" normalizeH="0" baseline="0" dirty="0" smtClean="0">
                          <a:ln>
                            <a:noFill/>
                          </a:ln>
                          <a:effectLst/>
                          <a:latin typeface="微软雅黑" pitchFamily="34" charset="-122"/>
                          <a:ea typeface="微软雅黑" pitchFamily="34" charset="-122"/>
                        </a:rPr>
                        <a:t>3,000</a:t>
                      </a:r>
                      <a:r>
                        <a:rPr kumimoji="0" lang="zh-CN" altLang="en-US" sz="1100" u="none" strike="noStrike" cap="none" normalizeH="0" baseline="0" dirty="0" smtClean="0">
                          <a:ln>
                            <a:noFill/>
                          </a:ln>
                          <a:effectLst/>
                          <a:latin typeface="微软雅黑" pitchFamily="34" charset="-122"/>
                          <a:ea typeface="微软雅黑" pitchFamily="34" charset="-122"/>
                        </a:rPr>
                        <a:t>万元，净利润以扣除非经常性损益前后较低者为计算依据</a:t>
                      </a:r>
                      <a:endParaRPr kumimoji="0" lang="zh-CN" altLang="en-US" sz="1100" u="none" strike="noStrike" cap="none" normalizeH="0" baseline="0" dirty="0" smtClean="0">
                        <a:ln>
                          <a:noFill/>
                        </a:ln>
                        <a:effectLst/>
                        <a:latin typeface="微软雅黑" pitchFamily="34" charset="-122"/>
                        <a:ea typeface="微软雅黑" pitchFamily="34" charset="-122"/>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最近一期末不存在为弥补亏损</a:t>
                      </a:r>
                      <a:endParaRPr kumimoji="0" lang="en-US" altLang="zh-CN" sz="1100" u="none" strike="noStrike" cap="none" normalizeH="0" baseline="0" dirty="0" smtClean="0">
                        <a:ln>
                          <a:noFill/>
                        </a:ln>
                        <a:effectLst/>
                        <a:latin typeface="微软雅黑" pitchFamily="34" charset="-122"/>
                        <a:ea typeface="微软雅黑" pitchFamily="34" charset="-122"/>
                      </a:endParaRPr>
                    </a:p>
                  </a:txBody>
                  <a:tcPr marL="81789" marR="81789" marT="41280" marB="41280" horzOverflow="overflow"/>
                </a:tc>
              </a:tr>
              <a:tr h="72105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现金流量</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29" marB="40329"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最近</a:t>
                      </a:r>
                      <a:r>
                        <a:rPr kumimoji="0" lang="en-US" altLang="zh-CN" sz="1100" u="none" strike="noStrike" cap="none" normalizeH="0" baseline="0" dirty="0" smtClean="0">
                          <a:ln>
                            <a:noFill/>
                          </a:ln>
                          <a:effectLst/>
                          <a:latin typeface="微软雅黑" pitchFamily="34" charset="-122"/>
                          <a:ea typeface="微软雅黑" pitchFamily="34" charset="-122"/>
                        </a:rPr>
                        <a:t>3</a:t>
                      </a:r>
                      <a:r>
                        <a:rPr kumimoji="0" lang="zh-CN" altLang="en-US" sz="1100" u="none" strike="noStrike" cap="none" normalizeH="0" baseline="0" dirty="0" smtClean="0">
                          <a:ln>
                            <a:noFill/>
                          </a:ln>
                          <a:effectLst/>
                          <a:latin typeface="微软雅黑" pitchFamily="34" charset="-122"/>
                          <a:ea typeface="微软雅黑" pitchFamily="34" charset="-122"/>
                        </a:rPr>
                        <a:t>个会计年度经营活动产生的现金流量净额累计超过人民币</a:t>
                      </a:r>
                      <a:r>
                        <a:rPr kumimoji="0" lang="en-US" altLang="zh-CN" sz="1100" u="none" strike="noStrike" cap="none" normalizeH="0" baseline="0" dirty="0" smtClean="0">
                          <a:ln>
                            <a:noFill/>
                          </a:ln>
                          <a:effectLst/>
                          <a:latin typeface="微软雅黑" pitchFamily="34" charset="-122"/>
                          <a:ea typeface="微软雅黑" pitchFamily="34" charset="-122"/>
                        </a:rPr>
                        <a:t>5,000</a:t>
                      </a:r>
                      <a:r>
                        <a:rPr kumimoji="0" lang="zh-CN" altLang="en-US" sz="1100" u="none" strike="noStrike" cap="none" normalizeH="0" baseline="0" dirty="0" smtClean="0">
                          <a:ln>
                            <a:noFill/>
                          </a:ln>
                          <a:effectLst/>
                          <a:latin typeface="微软雅黑" pitchFamily="34" charset="-122"/>
                          <a:ea typeface="微软雅黑" pitchFamily="34" charset="-122"/>
                        </a:rPr>
                        <a:t>万元，与前述业务收入指标符合其中一项即可</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81789" marR="81789" marT="41280" marB="41280" horzOverflow="overflow"/>
                </a:tc>
              </a:tr>
            </a:tbl>
          </a:graphicData>
        </a:graphic>
      </p:graphicFrame>
      <p:sp>
        <p:nvSpPr>
          <p:cNvPr id="7"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200" dirty="0" smtClean="0">
                <a:latin typeface="微软雅黑" pitchFamily="34" charset="-122"/>
                <a:ea typeface="微软雅黑" pitchFamily="34" charset="-122"/>
              </a:rPr>
              <a:t>一、</a:t>
            </a:r>
            <a:r>
              <a:rPr lang="en-US" altLang="zh-CN" sz="3200" dirty="0" smtClean="0">
                <a:latin typeface="微软雅黑" pitchFamily="34" charset="-122"/>
                <a:ea typeface="微软雅黑" pitchFamily="34" charset="-122"/>
              </a:rPr>
              <a:t>A</a:t>
            </a:r>
            <a:r>
              <a:rPr lang="zh-CN" altLang="en-US" sz="3200" dirty="0" smtClean="0">
                <a:latin typeface="微软雅黑" pitchFamily="34" charset="-122"/>
                <a:ea typeface="微软雅黑" pitchFamily="34" charset="-122"/>
              </a:rPr>
              <a:t>股主板上市规则</a:t>
            </a:r>
            <a:endParaRPr lang="zh-CN" altLang="en-US" sz="32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558130" y="219075"/>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200" dirty="0" smtClean="0">
                <a:latin typeface="微软雅黑" pitchFamily="34" charset="-122"/>
                <a:ea typeface="微软雅黑" pitchFamily="34" charset="-122"/>
              </a:rPr>
              <a:t>九、</a:t>
            </a:r>
            <a:r>
              <a:rPr sz="3200" dirty="0">
                <a:latin typeface="微软雅黑" pitchFamily="34" charset="-122"/>
                <a:ea typeface="微软雅黑" pitchFamily="34" charset="-122"/>
              </a:rPr>
              <a:t>北交所IPO上市条件</a:t>
            </a:r>
            <a:endParaRPr sz="3200" dirty="0">
              <a:latin typeface="微软雅黑" pitchFamily="34" charset="-122"/>
              <a:ea typeface="微软雅黑" pitchFamily="34" charset="-122"/>
            </a:endParaRPr>
          </a:p>
        </p:txBody>
      </p:sp>
      <p:sp>
        <p:nvSpPr>
          <p:cNvPr id="3" name="文本框 2"/>
          <p:cNvSpPr txBox="1"/>
          <p:nvPr/>
        </p:nvSpPr>
        <p:spPr>
          <a:xfrm>
            <a:off x="951230" y="1267460"/>
            <a:ext cx="7240905" cy="5077460"/>
          </a:xfrm>
          <a:prstGeom prst="rect">
            <a:avLst/>
          </a:prstGeom>
          <a:noFill/>
        </p:spPr>
        <p:txBody>
          <a:bodyPr wrap="square" rtlCol="0" anchor="t">
            <a:spAutoFit/>
          </a:bodyPr>
          <a:p>
            <a:r>
              <a:rPr lang="zh-CN" altLang="en-US" dirty="0">
                <a:latin typeface="微软雅黑" pitchFamily="34" charset="-122"/>
                <a:ea typeface="微软雅黑" pitchFamily="34" charset="-122"/>
              </a:rPr>
              <a:t>实行注册制 审核2个月</a:t>
            </a:r>
            <a:endParaRPr lang="zh-CN" altLang="en-US" dirty="0">
              <a:latin typeface="微软雅黑" pitchFamily="34" charset="-122"/>
              <a:ea typeface="微软雅黑" pitchFamily="34" charset="-122"/>
            </a:endParaRPr>
          </a:p>
          <a:p>
            <a:r>
              <a:rPr lang="zh-CN" altLang="en-US" dirty="0">
                <a:latin typeface="微软雅黑" pitchFamily="34" charset="-122"/>
                <a:ea typeface="微软雅黑" pitchFamily="34" charset="-122"/>
              </a:rPr>
              <a:t>北交所IPO上市，其过程跟A股的IPO完全一样，规范的要求也完全相同，需要经过四个过程：</a:t>
            </a:r>
            <a:endParaRPr lang="zh-CN" altLang="en-US" dirty="0">
              <a:latin typeface="微软雅黑" pitchFamily="34" charset="-122"/>
              <a:ea typeface="微软雅黑" pitchFamily="34" charset="-122"/>
            </a:endParaRPr>
          </a:p>
          <a:p>
            <a:endParaRPr lang="zh-CN" altLang="en-US" dirty="0">
              <a:latin typeface="微软雅黑" pitchFamily="34" charset="-122"/>
              <a:ea typeface="微软雅黑" pitchFamily="34" charset="-122"/>
            </a:endParaRPr>
          </a:p>
          <a:p>
            <a:r>
              <a:rPr lang="zh-CN" altLang="en-US" dirty="0">
                <a:latin typeface="微软雅黑" pitchFamily="34" charset="-122"/>
                <a:ea typeface="微软雅黑" pitchFamily="34" charset="-122"/>
              </a:rPr>
              <a:t>第一阶段：财务顾问阶段，中介机构会按照IPO的要求，对企业进行各种财务和法律规范。实践中，IPO整改阶段大概率会碰到的主要问题包括：收入确认不准确；进销存账实不符；料工费分摊不准确；工程行业成本计量不准确；坏账计提不充分；资金占用；资产未入账；银行卡流水异常等。这些问题都需要及早整改解决。</a:t>
            </a:r>
            <a:endParaRPr lang="zh-CN" altLang="en-US" dirty="0">
              <a:latin typeface="微软雅黑" pitchFamily="34" charset="-122"/>
              <a:ea typeface="微软雅黑" pitchFamily="34" charset="-122"/>
            </a:endParaRPr>
          </a:p>
          <a:p>
            <a:endParaRPr lang="zh-CN" altLang="en-US" dirty="0">
              <a:latin typeface="微软雅黑" pitchFamily="34" charset="-122"/>
              <a:ea typeface="微软雅黑" pitchFamily="34" charset="-122"/>
            </a:endParaRPr>
          </a:p>
          <a:p>
            <a:r>
              <a:rPr lang="zh-CN" altLang="en-US" dirty="0">
                <a:latin typeface="微软雅黑" pitchFamily="34" charset="-122"/>
                <a:ea typeface="微软雅黑" pitchFamily="34" charset="-122"/>
              </a:rPr>
              <a:t>第二阶段：辅导阶段，企业需要在中介机构的帮助下，在当地证监局辅导备案，辅导时间在3-6个月之间。</a:t>
            </a:r>
            <a:endParaRPr lang="zh-CN" altLang="en-US" dirty="0">
              <a:latin typeface="微软雅黑" pitchFamily="34" charset="-122"/>
              <a:ea typeface="微软雅黑" pitchFamily="34" charset="-122"/>
            </a:endParaRPr>
          </a:p>
          <a:p>
            <a:endParaRPr lang="zh-CN" altLang="en-US" dirty="0">
              <a:latin typeface="微软雅黑" pitchFamily="34" charset="-122"/>
              <a:ea typeface="微软雅黑" pitchFamily="34" charset="-122"/>
            </a:endParaRPr>
          </a:p>
          <a:p>
            <a:r>
              <a:rPr lang="zh-CN" altLang="en-US" dirty="0">
                <a:latin typeface="微软雅黑" pitchFamily="34" charset="-122"/>
                <a:ea typeface="微软雅黑" pitchFamily="34" charset="-122"/>
              </a:rPr>
              <a:t>第三阶段：保荐阶段，中介机构走访、制作底稿、准备申报材料、内核、申报反馈。第四阶段：承销阶段并上市。因此，北交所IPO的时间分为四个阶段，前期整改准备+申报材料准备+在会审核+发行上市实践来看，前期整改比较费时间，如果碰到比较大的问题，可能整年度都会作废 。</a:t>
            </a:r>
            <a:endParaRPr lang="zh-CN" altLang="en-US"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4627" name="Group 3"/>
          <p:cNvGraphicFramePr>
            <a:graphicFrameLocks noGrp="1"/>
          </p:cNvGraphicFramePr>
          <p:nvPr/>
        </p:nvGraphicFramePr>
        <p:xfrm>
          <a:off x="513692" y="1413400"/>
          <a:ext cx="7874658" cy="4392088"/>
        </p:xfrm>
        <a:graphic>
          <a:graphicData uri="http://schemas.openxmlformats.org/drawingml/2006/table">
            <a:tbl>
              <a:tblPr firstRow="1" firstCol="1">
                <a:tableStyleId>{21E4AEA4-8DFA-4A89-87EB-49C32662AFE0}</a:tableStyleId>
              </a:tblPr>
              <a:tblGrid>
                <a:gridCol w="1694212"/>
                <a:gridCol w="6180446"/>
              </a:tblGrid>
              <a:tr h="593529">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rPr>
                        <a:t>条件</a:t>
                      </a:r>
                      <a:endPar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endParaRPr>
                    </a:p>
                  </a:txBody>
                  <a:tcPr marL="83099" marR="83099" marT="40330" marB="40330" anchor="ctr" horzOverflow="overflow"/>
                </a:tc>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ctr" defTabSz="914400" rtl="0" eaLnBrk="1" fontAlgn="base" latinLnBrk="0" hangingPunct="1">
                        <a:lnSpc>
                          <a:spcPct val="100000"/>
                        </a:lnSpc>
                        <a:spcBef>
                          <a:spcPct val="40000"/>
                        </a:spcBef>
                        <a:spcAft>
                          <a:spcPct val="0"/>
                        </a:spcAft>
                        <a:buClrTx/>
                        <a:buSzTx/>
                        <a:buFontTx/>
                        <a:buNone/>
                      </a:pPr>
                      <a:r>
                        <a:rPr kumimoji="0" lang="en-US" altLang="zh-CN" sz="1100" u="none" strike="noStrike" cap="none" normalizeH="0" baseline="0" dirty="0" smtClean="0">
                          <a:ln>
                            <a:noFill/>
                          </a:ln>
                          <a:effectLst/>
                          <a:latin typeface="微软雅黑" pitchFamily="34" charset="-122"/>
                          <a:ea typeface="微软雅黑" pitchFamily="34" charset="-122"/>
                        </a:rPr>
                        <a:t>A</a:t>
                      </a:r>
                      <a:r>
                        <a:rPr kumimoji="0" lang="zh-CN" altLang="en-US" sz="1100" u="none" strike="noStrike" cap="none" normalizeH="0" baseline="0" dirty="0" smtClean="0">
                          <a:ln>
                            <a:noFill/>
                          </a:ln>
                          <a:effectLst/>
                          <a:latin typeface="微软雅黑" pitchFamily="34" charset="-122"/>
                          <a:ea typeface="微软雅黑" pitchFamily="34" charset="-122"/>
                        </a:rPr>
                        <a:t>股主板上市</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r>
              <a:tr h="3798559">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公司治理</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18" marB="40318"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依法建立健全的股东大会、董事会、监事会、独立董事、董事会秘书制度，相关机构和人员能够依法履行职责</a:t>
                      </a:r>
                      <a:endParaRPr kumimoji="0" lang="zh-CN" altLang="en-US" sz="1100" u="none" strike="noStrike" cap="none" normalizeH="0" baseline="0" dirty="0" smtClean="0">
                        <a:ln>
                          <a:noFill/>
                        </a:ln>
                        <a:effectLst/>
                        <a:latin typeface="微软雅黑" pitchFamily="34" charset="-122"/>
                        <a:ea typeface="微软雅黑" pitchFamily="34" charset="-122"/>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发行人的董事、监事和高级管理人员已经了解与股票发行上市有关的法律法规，知悉上市公司及其董事、监事和高级管理人员的法定义务和责任</a:t>
                      </a:r>
                      <a:endParaRPr kumimoji="0" lang="zh-CN" altLang="en-US" sz="1100" u="none" strike="noStrike" cap="none" normalizeH="0" baseline="0" dirty="0" smtClean="0">
                        <a:ln>
                          <a:noFill/>
                        </a:ln>
                        <a:effectLst/>
                        <a:latin typeface="微软雅黑" pitchFamily="34" charset="-122"/>
                        <a:ea typeface="微软雅黑" pitchFamily="34" charset="-122"/>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董事会秘书和独立董事须取得交易所认定的任职资格（可在上市后的限期内取得）</a:t>
                      </a:r>
                      <a:endParaRPr kumimoji="0" lang="zh-CN" altLang="en-US" sz="1100" u="none" strike="noStrike" cap="none" normalizeH="0" baseline="0" dirty="0" smtClean="0">
                        <a:ln>
                          <a:noFill/>
                        </a:ln>
                        <a:effectLst/>
                        <a:latin typeface="微软雅黑" pitchFamily="34" charset="-122"/>
                        <a:ea typeface="微软雅黑" pitchFamily="34" charset="-122"/>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独立董事在董事会成员中须占</a:t>
                      </a:r>
                      <a:r>
                        <a:rPr kumimoji="0" lang="en-US" altLang="zh-CN" sz="1100" u="none" strike="noStrike" cap="none" normalizeH="0" baseline="0" dirty="0" smtClean="0">
                          <a:ln>
                            <a:noFill/>
                          </a:ln>
                          <a:effectLst/>
                          <a:latin typeface="微软雅黑" pitchFamily="34" charset="-122"/>
                          <a:ea typeface="微软雅黑" pitchFamily="34" charset="-122"/>
                        </a:rPr>
                        <a:t>1/3</a:t>
                      </a:r>
                      <a:r>
                        <a:rPr kumimoji="0" lang="zh-CN" altLang="en-US" sz="1100" u="none" strike="noStrike" cap="none" normalizeH="0" baseline="0" dirty="0" smtClean="0">
                          <a:ln>
                            <a:noFill/>
                          </a:ln>
                          <a:effectLst/>
                          <a:latin typeface="微软雅黑" pitchFamily="34" charset="-122"/>
                          <a:ea typeface="微软雅黑" pitchFamily="34" charset="-122"/>
                        </a:rPr>
                        <a:t>以上，其中至少包括</a:t>
                      </a:r>
                      <a:r>
                        <a:rPr kumimoji="0" lang="en-US" altLang="zh-CN" sz="1100" u="none" strike="noStrike" cap="none" normalizeH="0" baseline="0" dirty="0" smtClean="0">
                          <a:ln>
                            <a:noFill/>
                          </a:ln>
                          <a:effectLst/>
                          <a:latin typeface="微软雅黑" pitchFamily="34" charset="-122"/>
                          <a:ea typeface="微软雅黑" pitchFamily="34" charset="-122"/>
                        </a:rPr>
                        <a:t>1</a:t>
                      </a:r>
                      <a:r>
                        <a:rPr kumimoji="0" lang="zh-CN" altLang="en-US" sz="1100" u="none" strike="noStrike" cap="none" normalizeH="0" baseline="0" dirty="0" smtClean="0">
                          <a:ln>
                            <a:noFill/>
                          </a:ln>
                          <a:effectLst/>
                          <a:latin typeface="微软雅黑" pitchFamily="34" charset="-122"/>
                          <a:ea typeface="微软雅黑" pitchFamily="34" charset="-122"/>
                        </a:rPr>
                        <a:t>名会计专业人士；职工代表监事须在监事会成员中占</a:t>
                      </a:r>
                      <a:r>
                        <a:rPr kumimoji="0" lang="en-US" altLang="zh-CN" sz="1100" u="none" strike="noStrike" cap="none" normalizeH="0" baseline="0" dirty="0" smtClean="0">
                          <a:ln>
                            <a:noFill/>
                          </a:ln>
                          <a:effectLst/>
                          <a:latin typeface="微软雅黑" pitchFamily="34" charset="-122"/>
                          <a:ea typeface="微软雅黑" pitchFamily="34" charset="-122"/>
                        </a:rPr>
                        <a:t>1/3</a:t>
                      </a:r>
                      <a:r>
                        <a:rPr kumimoji="0" lang="zh-CN" altLang="en-US" sz="1100" u="none" strike="noStrike" cap="none" normalizeH="0" baseline="0" dirty="0" smtClean="0">
                          <a:ln>
                            <a:noFill/>
                          </a:ln>
                          <a:effectLst/>
                          <a:latin typeface="微软雅黑" pitchFamily="34" charset="-122"/>
                          <a:ea typeface="微软雅黑" pitchFamily="34" charset="-122"/>
                        </a:rPr>
                        <a:t>以上</a:t>
                      </a:r>
                      <a:endParaRPr kumimoji="0" lang="zh-CN" altLang="en-US" sz="1100" u="none" strike="noStrike" cap="none" normalizeH="0" baseline="0" dirty="0" smtClean="0">
                        <a:ln>
                          <a:noFill/>
                        </a:ln>
                        <a:effectLst/>
                        <a:latin typeface="微软雅黑" pitchFamily="34" charset="-122"/>
                        <a:ea typeface="微软雅黑" pitchFamily="34" charset="-122"/>
                      </a:endParaRPr>
                    </a:p>
                    <a:p>
                      <a:pPr marL="457200" marR="0" lvl="1" indent="0" algn="l" defTabSz="914400" rtl="0" eaLnBrk="0" fontAlgn="base" latinLnBrk="0" hangingPunct="0">
                        <a:lnSpc>
                          <a:spcPct val="100000"/>
                        </a:lnSpc>
                        <a:spcBef>
                          <a:spcPct val="40000"/>
                        </a:spcBef>
                        <a:spcAft>
                          <a:spcPct val="0"/>
                        </a:spcAft>
                        <a:buClrTx/>
                        <a:buSzTx/>
                        <a:buFont typeface="Wingdings" panose="05000000000000000000" pitchFamily="2" charset="2"/>
                        <a:buNone/>
                        <a:tabLst>
                          <a:tab pos="410845" algn="l"/>
                        </a:tabLst>
                      </a:pPr>
                      <a:endParaRPr kumimoji="0" lang="en-US" altLang="zh-CN"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1789" marR="81789" marT="41269" marB="41269" horzOverflow="overflow"/>
                </a:tc>
              </a:tr>
            </a:tbl>
          </a:graphicData>
        </a:graphic>
      </p:graphicFrame>
      <p:sp>
        <p:nvSpPr>
          <p:cNvPr id="5"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200" dirty="0">
                <a:latin typeface="微软雅黑" pitchFamily="34" charset="-122"/>
                <a:ea typeface="微软雅黑" pitchFamily="34" charset="-122"/>
              </a:rPr>
              <a:t>一、 </a:t>
            </a:r>
            <a:r>
              <a:rPr lang="en-US" altLang="zh-CN" sz="3200" dirty="0" smtClean="0">
                <a:latin typeface="微软雅黑" pitchFamily="34" charset="-122"/>
                <a:ea typeface="微软雅黑" pitchFamily="34" charset="-122"/>
              </a:rPr>
              <a:t>A</a:t>
            </a:r>
            <a:r>
              <a:rPr lang="zh-CN" altLang="en-US" sz="3200" dirty="0" smtClean="0">
                <a:latin typeface="微软雅黑" pitchFamily="34" charset="-122"/>
                <a:ea typeface="微软雅黑" pitchFamily="34" charset="-122"/>
              </a:rPr>
              <a:t>股主板上市规则</a:t>
            </a:r>
            <a:endParaRPr lang="zh-CN" altLang="en-US" sz="32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灯片编号占位符 2"/>
          <p:cNvSpPr>
            <a:spLocks noGrp="1"/>
          </p:cNvSpPr>
          <p:nvPr>
            <p:ph type="sldNum" sz="quarter" idx="4294967295"/>
          </p:nvPr>
        </p:nvSpPr>
        <p:spPr>
          <a:xfrm>
            <a:off x="457200" y="6356350"/>
            <a:ext cx="2133600" cy="365125"/>
          </a:xfrm>
          <a:noFill/>
        </p:spPr>
        <p:txBody>
          <a:bodyPr/>
          <a:lstStyle>
            <a:lvl1pPr eaLnBrk="0" hangingPunct="0">
              <a:defRPr sz="1300">
                <a:solidFill>
                  <a:schemeClr val="tx1"/>
                </a:solidFill>
                <a:latin typeface="Arial" panose="020B0604020202090204" pitchFamily="34" charset="0"/>
                <a:ea typeface="楷体_GB2312" pitchFamily="49" charset="-122"/>
              </a:defRPr>
            </a:lvl1pPr>
            <a:lvl2pPr marL="666750" indent="-256540" eaLnBrk="0" hangingPunct="0">
              <a:defRPr sz="1300">
                <a:solidFill>
                  <a:schemeClr val="tx1"/>
                </a:solidFill>
                <a:latin typeface="Arial" panose="020B0604020202090204" pitchFamily="34" charset="0"/>
                <a:ea typeface="楷体_GB2312" pitchFamily="49" charset="-122"/>
              </a:defRPr>
            </a:lvl2pPr>
            <a:lvl3pPr marL="1025525" indent="-205105" eaLnBrk="0" hangingPunct="0">
              <a:defRPr sz="1300">
                <a:solidFill>
                  <a:schemeClr val="tx1"/>
                </a:solidFill>
                <a:latin typeface="Arial" panose="020B0604020202090204" pitchFamily="34" charset="0"/>
                <a:ea typeface="楷体_GB2312" pitchFamily="49" charset="-122"/>
              </a:defRPr>
            </a:lvl3pPr>
            <a:lvl4pPr marL="1435735" indent="-205105" eaLnBrk="0" hangingPunct="0">
              <a:defRPr sz="1300">
                <a:solidFill>
                  <a:schemeClr val="tx1"/>
                </a:solidFill>
                <a:latin typeface="Arial" panose="020B0604020202090204" pitchFamily="34" charset="0"/>
                <a:ea typeface="楷体_GB2312" pitchFamily="49" charset="-122"/>
              </a:defRPr>
            </a:lvl4pPr>
            <a:lvl5pPr marL="1845945" indent="-205105" eaLnBrk="0" hangingPunct="0">
              <a:defRPr sz="1300">
                <a:solidFill>
                  <a:schemeClr val="tx1"/>
                </a:solidFill>
                <a:latin typeface="Arial" panose="020B0604020202090204" pitchFamily="34" charset="0"/>
                <a:ea typeface="楷体_GB2312" pitchFamily="49" charset="-122"/>
              </a:defRPr>
            </a:lvl5pPr>
            <a:lvl6pPr marL="2256155" indent="-205105" algn="ctr" eaLnBrk="0" fontAlgn="base" hangingPunct="0">
              <a:spcBef>
                <a:spcPct val="50000"/>
              </a:spcBef>
              <a:spcAft>
                <a:spcPct val="0"/>
              </a:spcAft>
              <a:defRPr sz="1300">
                <a:solidFill>
                  <a:schemeClr val="tx1"/>
                </a:solidFill>
                <a:latin typeface="Arial" panose="020B0604020202090204" pitchFamily="34" charset="0"/>
                <a:ea typeface="楷体_GB2312" pitchFamily="49" charset="-122"/>
              </a:defRPr>
            </a:lvl6pPr>
            <a:lvl7pPr marL="2666365" indent="-205105" algn="ctr" eaLnBrk="0" fontAlgn="base" hangingPunct="0">
              <a:spcBef>
                <a:spcPct val="50000"/>
              </a:spcBef>
              <a:spcAft>
                <a:spcPct val="0"/>
              </a:spcAft>
              <a:defRPr sz="1300">
                <a:solidFill>
                  <a:schemeClr val="tx1"/>
                </a:solidFill>
                <a:latin typeface="Arial" panose="020B0604020202090204" pitchFamily="34" charset="0"/>
                <a:ea typeface="楷体_GB2312" pitchFamily="49" charset="-122"/>
              </a:defRPr>
            </a:lvl7pPr>
            <a:lvl8pPr marL="3076575" indent="-205105" algn="ctr" eaLnBrk="0" fontAlgn="base" hangingPunct="0">
              <a:spcBef>
                <a:spcPct val="50000"/>
              </a:spcBef>
              <a:spcAft>
                <a:spcPct val="0"/>
              </a:spcAft>
              <a:defRPr sz="1300">
                <a:solidFill>
                  <a:schemeClr val="tx1"/>
                </a:solidFill>
                <a:latin typeface="Arial" panose="020B0604020202090204" pitchFamily="34" charset="0"/>
                <a:ea typeface="楷体_GB2312" pitchFamily="49" charset="-122"/>
              </a:defRPr>
            </a:lvl8pPr>
            <a:lvl9pPr marL="3486785" indent="-205105" algn="ctr" eaLnBrk="0" fontAlgn="base" hangingPunct="0">
              <a:spcBef>
                <a:spcPct val="50000"/>
              </a:spcBef>
              <a:spcAft>
                <a:spcPct val="0"/>
              </a:spcAft>
              <a:defRPr sz="1300">
                <a:solidFill>
                  <a:schemeClr val="tx1"/>
                </a:solidFill>
                <a:latin typeface="Arial" panose="020B0604020202090204" pitchFamily="34" charset="0"/>
                <a:ea typeface="楷体_GB2312" pitchFamily="49" charset="-122"/>
              </a:defRPr>
            </a:lvl9pPr>
          </a:lstStyle>
          <a:p>
            <a:pPr eaLnBrk="1" hangingPunct="1"/>
            <a:fld id="{F9209640-6EE8-4503-A943-A8918DDA4C09}" type="slidenum">
              <a:rPr lang="en-US" altLang="zh-CN" sz="900">
                <a:ea typeface="宋体" charset="-122"/>
              </a:rPr>
            </a:fld>
            <a:endParaRPr lang="en-US" altLang="zh-CN" sz="900">
              <a:ea typeface="宋体" charset="-122"/>
            </a:endParaRPr>
          </a:p>
        </p:txBody>
      </p:sp>
      <p:graphicFrame>
        <p:nvGraphicFramePr>
          <p:cNvPr id="156675" name="Group 3"/>
          <p:cNvGraphicFramePr>
            <a:graphicFrameLocks noGrp="1"/>
          </p:cNvGraphicFramePr>
          <p:nvPr/>
        </p:nvGraphicFramePr>
        <p:xfrm>
          <a:off x="539750" y="1412875"/>
          <a:ext cx="7848600" cy="3672149"/>
        </p:xfrm>
        <a:graphic>
          <a:graphicData uri="http://schemas.openxmlformats.org/drawingml/2006/table">
            <a:tbl>
              <a:tblPr firstRow="1" firstCol="1">
                <a:tableStyleId>{21E4AEA4-8DFA-4A89-87EB-49C32662AFE0}</a:tableStyleId>
              </a:tblPr>
              <a:tblGrid>
                <a:gridCol w="1688606"/>
                <a:gridCol w="6159994"/>
              </a:tblGrid>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rPr>
                        <a:t>条件</a:t>
                      </a:r>
                      <a:endPar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endParaRPr>
                    </a:p>
                  </a:txBody>
                  <a:tcPr marL="83099" marR="83099" marT="40330" marB="40330" anchor="ctr" horzOverflow="overflow"/>
                </a:tc>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ctr" defTabSz="914400" rtl="0" eaLnBrk="1" fontAlgn="base" latinLnBrk="0" hangingPunct="1">
                        <a:lnSpc>
                          <a:spcPct val="100000"/>
                        </a:lnSpc>
                        <a:spcBef>
                          <a:spcPct val="40000"/>
                        </a:spcBef>
                        <a:spcAft>
                          <a:spcPct val="0"/>
                        </a:spcAft>
                        <a:buClrTx/>
                        <a:buSzTx/>
                        <a:buFontTx/>
                        <a:buNone/>
                      </a:pPr>
                      <a:r>
                        <a:rPr kumimoji="0" lang="en-US" altLang="zh-CN" sz="1100" u="none" strike="noStrike" cap="none" normalizeH="0" baseline="0" dirty="0" smtClean="0">
                          <a:ln>
                            <a:noFill/>
                          </a:ln>
                          <a:effectLst/>
                          <a:latin typeface="微软雅黑" pitchFamily="34" charset="-122"/>
                          <a:ea typeface="微软雅黑" pitchFamily="34" charset="-122"/>
                        </a:rPr>
                        <a:t>A</a:t>
                      </a:r>
                      <a:r>
                        <a:rPr kumimoji="0" lang="zh-CN" altLang="en-US" sz="1100" u="none" strike="noStrike" cap="none" normalizeH="0" baseline="0" dirty="0" smtClean="0">
                          <a:ln>
                            <a:noFill/>
                          </a:ln>
                          <a:effectLst/>
                          <a:latin typeface="微软雅黑" pitchFamily="34" charset="-122"/>
                          <a:ea typeface="微软雅黑" pitchFamily="34" charset="-122"/>
                        </a:rPr>
                        <a:t>股主板上市</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同业竞争</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禁止</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r h="792149">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最低公众</a:t>
                      </a:r>
                      <a:endPar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endParaRPr>
                    </a:p>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持股数量</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公司总股本不少于人民币</a:t>
                      </a:r>
                      <a:r>
                        <a:rPr kumimoji="0" lang="en-US" altLang="zh-CN" sz="1100" u="none" strike="noStrike" cap="none" normalizeH="0" baseline="0" dirty="0" smtClean="0">
                          <a:ln>
                            <a:noFill/>
                          </a:ln>
                          <a:effectLst/>
                          <a:latin typeface="微软雅黑" pitchFamily="34" charset="-122"/>
                          <a:ea typeface="微软雅黑" pitchFamily="34" charset="-122"/>
                        </a:rPr>
                        <a:t>3,000</a:t>
                      </a:r>
                      <a:r>
                        <a:rPr kumimoji="0" lang="zh-CN" altLang="en-US" sz="1100" u="none" strike="noStrike" cap="none" normalizeH="0" baseline="0" dirty="0" smtClean="0">
                          <a:ln>
                            <a:noFill/>
                          </a:ln>
                          <a:effectLst/>
                          <a:latin typeface="微软雅黑" pitchFamily="34" charset="-122"/>
                          <a:ea typeface="微软雅黑" pitchFamily="34" charset="-122"/>
                        </a:rPr>
                        <a:t>万元</a:t>
                      </a:r>
                      <a:endParaRPr kumimoji="0" lang="zh-CN" altLang="en-US" sz="1100" u="none" strike="noStrike" cap="none" normalizeH="0" baseline="0" dirty="0" smtClean="0">
                        <a:ln>
                          <a:noFill/>
                        </a:ln>
                        <a:effectLst/>
                        <a:latin typeface="微软雅黑" pitchFamily="34" charset="-122"/>
                        <a:ea typeface="微软雅黑" pitchFamily="34" charset="-122"/>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向社会公开发行股份公司股份总数</a:t>
                      </a:r>
                      <a:r>
                        <a:rPr kumimoji="0" lang="en-US" altLang="zh-CN" sz="1100" u="none" strike="noStrike" cap="none" normalizeH="0" baseline="0" dirty="0" smtClean="0">
                          <a:ln>
                            <a:noFill/>
                          </a:ln>
                          <a:effectLst/>
                          <a:latin typeface="微软雅黑" pitchFamily="34" charset="-122"/>
                          <a:ea typeface="微软雅黑" pitchFamily="34" charset="-122"/>
                        </a:rPr>
                        <a:t>25</a:t>
                      </a:r>
                      <a:r>
                        <a:rPr kumimoji="0" lang="zh-CN" altLang="en-US" sz="1100" u="none" strike="noStrike" cap="none" normalizeH="0" baseline="0" dirty="0" smtClean="0">
                          <a:ln>
                            <a:noFill/>
                          </a:ln>
                          <a:effectLst/>
                          <a:latin typeface="微软雅黑" pitchFamily="34" charset="-122"/>
                          <a:ea typeface="微软雅黑" pitchFamily="34" charset="-122"/>
                        </a:rPr>
                        <a:t>％以上；公司股本总额超过</a:t>
                      </a:r>
                      <a:r>
                        <a:rPr kumimoji="0" lang="en-US" altLang="zh-CN" sz="1100" u="none" strike="noStrike" cap="none" normalizeH="0" baseline="0" dirty="0" smtClean="0">
                          <a:ln>
                            <a:noFill/>
                          </a:ln>
                          <a:effectLst/>
                          <a:latin typeface="微软雅黑" pitchFamily="34" charset="-122"/>
                          <a:ea typeface="微软雅黑" pitchFamily="34" charset="-122"/>
                        </a:rPr>
                        <a:t>4</a:t>
                      </a:r>
                      <a:r>
                        <a:rPr kumimoji="0" lang="zh-CN" altLang="en-US" sz="1100" u="none" strike="noStrike" cap="none" normalizeH="0" baseline="0" dirty="0" smtClean="0">
                          <a:ln>
                            <a:noFill/>
                          </a:ln>
                          <a:effectLst/>
                          <a:latin typeface="微软雅黑" pitchFamily="34" charset="-122"/>
                          <a:ea typeface="微软雅黑" pitchFamily="34" charset="-122"/>
                        </a:rPr>
                        <a:t>亿元的，其向社会公开发行的股份的比例为</a:t>
                      </a:r>
                      <a:r>
                        <a:rPr kumimoji="0" lang="en-US" altLang="zh-CN" sz="1100" u="none" strike="noStrike" cap="none" normalizeH="0" baseline="0" dirty="0" smtClean="0">
                          <a:ln>
                            <a:noFill/>
                          </a:ln>
                          <a:effectLst/>
                          <a:latin typeface="微软雅黑" pitchFamily="34" charset="-122"/>
                          <a:ea typeface="微软雅黑" pitchFamily="34" charset="-122"/>
                        </a:rPr>
                        <a:t>10</a:t>
                      </a:r>
                      <a:r>
                        <a:rPr kumimoji="0" lang="zh-CN" altLang="en-US" sz="1100" u="none" strike="noStrike" cap="none" normalizeH="0" baseline="0" dirty="0" smtClean="0">
                          <a:ln>
                            <a:noFill/>
                          </a:ln>
                          <a:effectLst/>
                          <a:latin typeface="微软雅黑" pitchFamily="34" charset="-122"/>
                          <a:ea typeface="微软雅黑" pitchFamily="34" charset="-122"/>
                        </a:rPr>
                        <a:t>％以上</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上市信息</a:t>
                      </a:r>
                      <a:endPar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endParaRPr>
                    </a:p>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披露规定</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1" u="none" strike="noStrike" cap="none" normalizeH="0" baseline="0" dirty="0" smtClean="0">
                          <a:ln>
                            <a:noFill/>
                          </a:ln>
                          <a:solidFill>
                            <a:schemeClr val="tx2"/>
                          </a:solidFill>
                          <a:effectLst/>
                          <a:latin typeface="微软雅黑" pitchFamily="34" charset="-122"/>
                          <a:ea typeface="微软雅黑" pitchFamily="34" charset="-122"/>
                        </a:rPr>
                        <a:t>招股说明书中引用的财务报表在其最近一期截止日后</a:t>
                      </a:r>
                      <a:r>
                        <a:rPr kumimoji="0" lang="en-US" altLang="zh-CN" sz="1100" b="1" u="none" strike="noStrike" cap="none" normalizeH="0" baseline="0" dirty="0" smtClean="0">
                          <a:ln>
                            <a:noFill/>
                          </a:ln>
                          <a:solidFill>
                            <a:schemeClr val="tx2"/>
                          </a:solidFill>
                          <a:effectLst/>
                          <a:latin typeface="微软雅黑" pitchFamily="34" charset="-122"/>
                          <a:ea typeface="微软雅黑" pitchFamily="34" charset="-122"/>
                        </a:rPr>
                        <a:t>6</a:t>
                      </a:r>
                      <a:r>
                        <a:rPr kumimoji="0" lang="zh-CN" altLang="en-US" sz="1100" b="1" u="none" strike="noStrike" cap="none" normalizeH="0" baseline="0" dirty="0" smtClean="0">
                          <a:ln>
                            <a:noFill/>
                          </a:ln>
                          <a:solidFill>
                            <a:schemeClr val="tx2"/>
                          </a:solidFill>
                          <a:effectLst/>
                          <a:latin typeface="微软雅黑" pitchFamily="34" charset="-122"/>
                          <a:ea typeface="微软雅黑" pitchFamily="34" charset="-122"/>
                        </a:rPr>
                        <a:t>个月内有效，特殊情况下发行人可申请适当延长，但至多不超过</a:t>
                      </a:r>
                      <a:r>
                        <a:rPr kumimoji="0" lang="en-US" altLang="zh-CN" sz="1100" b="1" u="none" strike="noStrike" cap="none" normalizeH="0" baseline="0" dirty="0" smtClean="0">
                          <a:ln>
                            <a:noFill/>
                          </a:ln>
                          <a:solidFill>
                            <a:schemeClr val="tx2"/>
                          </a:solidFill>
                          <a:effectLst/>
                          <a:latin typeface="微软雅黑" pitchFamily="34" charset="-122"/>
                          <a:ea typeface="微软雅黑" pitchFamily="34" charset="-122"/>
                        </a:rPr>
                        <a:t>3</a:t>
                      </a:r>
                      <a:r>
                        <a:rPr kumimoji="0" lang="zh-CN" altLang="en-US" sz="1100" b="1" u="none" strike="noStrike" cap="none" normalizeH="0" baseline="0" dirty="0" smtClean="0">
                          <a:ln>
                            <a:noFill/>
                          </a:ln>
                          <a:solidFill>
                            <a:schemeClr val="tx2"/>
                          </a:solidFill>
                          <a:effectLst/>
                          <a:latin typeface="微软雅黑" pitchFamily="34" charset="-122"/>
                          <a:ea typeface="微软雅黑" pitchFamily="34" charset="-122"/>
                        </a:rPr>
                        <a:t>个月。财务报表应当以年度末、半年度末或者季度末为截止日。</a:t>
                      </a:r>
                      <a:endParaRPr kumimoji="0" lang="zh-CN" altLang="en-US" sz="1100" b="1" i="0" u="none" strike="noStrike" cap="none" normalizeH="0" baseline="0" dirty="0" smtClean="0">
                        <a:ln>
                          <a:noFill/>
                        </a:ln>
                        <a:solidFill>
                          <a:schemeClr val="tx2"/>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国有股减持</a:t>
                      </a:r>
                      <a:endParaRPr kumimoji="0" lang="zh-CN" altLang="en-US" sz="1100" b="0"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cap="none" normalizeH="0" baseline="0" dirty="0" smtClean="0">
                          <a:ln>
                            <a:noFill/>
                          </a:ln>
                          <a:effectLst/>
                          <a:latin typeface="微软雅黑" pitchFamily="34" charset="-122"/>
                          <a:ea typeface="微软雅黑" pitchFamily="34" charset="-122"/>
                        </a:rPr>
                        <a:t>暂不要求履行国有股减持义务</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txBody>
                  <a:tcPr marL="32722" marR="32722" marT="31755" marB="31755" horzOverflow="overflow"/>
                </a:tc>
              </a:tr>
            </a:tbl>
          </a:graphicData>
        </a:graphic>
      </p:graphicFrame>
      <p:sp>
        <p:nvSpPr>
          <p:cNvPr id="5"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200" dirty="0">
                <a:latin typeface="微软雅黑" pitchFamily="34" charset="-122"/>
                <a:ea typeface="微软雅黑" pitchFamily="34" charset="-122"/>
              </a:rPr>
              <a:t>一、 </a:t>
            </a:r>
            <a:r>
              <a:rPr lang="en-US" altLang="zh-CN" sz="3200" dirty="0" smtClean="0">
                <a:latin typeface="微软雅黑" pitchFamily="34" charset="-122"/>
                <a:ea typeface="微软雅黑" pitchFamily="34" charset="-122"/>
              </a:rPr>
              <a:t>A</a:t>
            </a:r>
            <a:r>
              <a:rPr lang="zh-CN" altLang="en-US" sz="3200" dirty="0" smtClean="0">
                <a:latin typeface="微软雅黑" pitchFamily="34" charset="-122"/>
                <a:ea typeface="微软雅黑" pitchFamily="34" charset="-122"/>
              </a:rPr>
              <a:t>股主板上市规则</a:t>
            </a:r>
            <a:endParaRPr lang="zh-CN" altLang="en-US" sz="32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6675" name="Group 3"/>
          <p:cNvGraphicFramePr>
            <a:graphicFrameLocks noGrp="1"/>
          </p:cNvGraphicFramePr>
          <p:nvPr/>
        </p:nvGraphicFramePr>
        <p:xfrm>
          <a:off x="539750" y="1412875"/>
          <a:ext cx="7848600" cy="4320000"/>
        </p:xfrm>
        <a:graphic>
          <a:graphicData uri="http://schemas.openxmlformats.org/drawingml/2006/table">
            <a:tbl>
              <a:tblPr firstRow="1" firstCol="1">
                <a:tableStyleId>{21E4AEA4-8DFA-4A89-87EB-49C32662AFE0}</a:tableStyleId>
              </a:tblPr>
              <a:tblGrid>
                <a:gridCol w="1688606"/>
                <a:gridCol w="6159994"/>
              </a:tblGrid>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rPr>
                        <a:t>条件</a:t>
                      </a:r>
                      <a:endPar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endParaRPr>
                    </a:p>
                  </a:txBody>
                  <a:tcPr marL="83099" marR="83099" marT="40330" marB="40330" anchor="ctr" horzOverflow="overflow"/>
                </a:tc>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ctr" defTabSz="914400" rtl="0" eaLnBrk="1" fontAlgn="base" latinLnBrk="0" hangingPunct="1">
                        <a:lnSpc>
                          <a:spcPct val="100000"/>
                        </a:lnSpc>
                        <a:spcBef>
                          <a:spcPct val="40000"/>
                        </a:spcBef>
                        <a:spcAft>
                          <a:spcPct val="0"/>
                        </a:spcAft>
                        <a:buClrTx/>
                        <a:buSzTx/>
                        <a:buFontTx/>
                        <a:buNone/>
                      </a:pPr>
                      <a:r>
                        <a:rPr kumimoji="0" lang="en-US" altLang="zh-CN" sz="1100" u="none" strike="noStrike" cap="none" normalizeH="0" baseline="0" dirty="0" smtClean="0">
                          <a:ln>
                            <a:noFill/>
                          </a:ln>
                          <a:effectLst/>
                          <a:latin typeface="微软雅黑" pitchFamily="34" charset="-122"/>
                          <a:ea typeface="微软雅黑" pitchFamily="34" charset="-122"/>
                        </a:rPr>
                        <a:t>A</a:t>
                      </a:r>
                      <a:r>
                        <a:rPr kumimoji="0" lang="zh-CN" altLang="en-US" sz="1100" u="none" strike="noStrike" cap="none" normalizeH="0" baseline="0" dirty="0" smtClean="0">
                          <a:ln>
                            <a:noFill/>
                          </a:ln>
                          <a:effectLst/>
                          <a:latin typeface="微软雅黑" pitchFamily="34" charset="-122"/>
                          <a:ea typeface="微软雅黑" pitchFamily="34" charset="-122"/>
                        </a:rPr>
                        <a:t>股主板上市</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关联交易</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不得有显失公平的关联交易</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1" u="none" strike="noStrike" kern="1200" cap="none" normalizeH="0" baseline="0" dirty="0" smtClean="0">
                          <a:ln>
                            <a:noFill/>
                          </a:ln>
                          <a:solidFill>
                            <a:srgbClr val="FF0000"/>
                          </a:solidFill>
                          <a:effectLst/>
                          <a:latin typeface="微软雅黑" pitchFamily="34" charset="-122"/>
                          <a:ea typeface="微软雅黑" pitchFamily="34" charset="-122"/>
                          <a:cs typeface="+mn-cs"/>
                        </a:rPr>
                        <a:t>备注：实际执行标准为关联交易价格公允，程序合规，关联交易总额不得超过</a:t>
                      </a:r>
                      <a:r>
                        <a:rPr kumimoji="0" lang="en-US" altLang="zh-CN" sz="1100" b="1" u="none" strike="noStrike" kern="1200" cap="none" normalizeH="0" baseline="0" dirty="0" smtClean="0">
                          <a:ln>
                            <a:noFill/>
                          </a:ln>
                          <a:solidFill>
                            <a:srgbClr val="FF0000"/>
                          </a:solidFill>
                          <a:effectLst/>
                          <a:latin typeface="微软雅黑" pitchFamily="34" charset="-122"/>
                          <a:ea typeface="微软雅黑" pitchFamily="34" charset="-122"/>
                          <a:cs typeface="+mn-cs"/>
                        </a:rPr>
                        <a:t>30%</a:t>
                      </a:r>
                      <a:endParaRPr kumimoji="0" lang="en-US" altLang="zh-CN" sz="1100" b="1" u="none" strike="noStrike" kern="1200" cap="none" normalizeH="0" baseline="0" dirty="0" smtClean="0">
                        <a:ln>
                          <a:noFill/>
                        </a:ln>
                        <a:solidFill>
                          <a:srgbClr val="FF0000"/>
                        </a:solidFill>
                        <a:effectLst/>
                        <a:latin typeface="微软雅黑" pitchFamily="34" charset="-122"/>
                        <a:ea typeface="微软雅黑" pitchFamily="34" charset="-122"/>
                        <a:cs typeface="+mn-cs"/>
                      </a:endParaRPr>
                    </a:p>
                  </a:txBody>
                  <a:tcPr marL="32722" marR="32722" marT="31755" marB="31755" horzOverflow="overflow"/>
                </a:tc>
              </a:tr>
              <a:tr h="720000">
                <a:tc>
                  <a:txBody>
                    <a:body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i="0" u="none" strike="noStrike" kern="1200"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客户依赖</a:t>
                      </a:r>
                      <a:endParaRPr kumimoji="0" lang="zh-CN" sz="1100" b="1" i="0" u="none" strike="noStrike" kern="1200" cap="none" normalizeH="0" baseline="0" dirty="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68580" marR="68580" marT="0" marB="0" anchor="ctr"/>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1" u="none" strike="noStrike" kern="1200" cap="none" normalizeH="0" baseline="0" dirty="0" smtClean="0">
                          <a:ln>
                            <a:noFill/>
                          </a:ln>
                          <a:solidFill>
                            <a:srgbClr val="FF0000"/>
                          </a:solidFill>
                          <a:effectLst/>
                          <a:latin typeface="微软雅黑" pitchFamily="34" charset="-122"/>
                          <a:ea typeface="微软雅黑" pitchFamily="34" charset="-122"/>
                          <a:cs typeface="+mn-cs"/>
                        </a:rPr>
                        <a:t>实际执行标准为</a:t>
                      </a:r>
                      <a:r>
                        <a:rPr kumimoji="0" lang="zh-CN" sz="1100" b="1" u="none" strike="noStrike" kern="1200" cap="none" normalizeH="0" baseline="0" dirty="0" smtClean="0">
                          <a:ln>
                            <a:noFill/>
                          </a:ln>
                          <a:solidFill>
                            <a:srgbClr val="FF0000"/>
                          </a:solidFill>
                          <a:effectLst/>
                          <a:latin typeface="微软雅黑" pitchFamily="34" charset="-122"/>
                          <a:ea typeface="微软雅黑" pitchFamily="34" charset="-122"/>
                          <a:cs typeface="+mn-cs"/>
                        </a:rPr>
                        <a:t>单一</a:t>
                      </a:r>
                      <a:r>
                        <a:rPr kumimoji="0" lang="zh-CN" sz="1100" b="1" u="none" strike="noStrike" kern="1200" cap="none" normalizeH="0" baseline="0" dirty="0">
                          <a:ln>
                            <a:noFill/>
                          </a:ln>
                          <a:solidFill>
                            <a:srgbClr val="FF0000"/>
                          </a:solidFill>
                          <a:effectLst/>
                          <a:latin typeface="微软雅黑" pitchFamily="34" charset="-122"/>
                          <a:ea typeface="微软雅黑" pitchFamily="34" charset="-122"/>
                          <a:cs typeface="+mn-cs"/>
                        </a:rPr>
                        <a:t>客户收入或毛利不得超过</a:t>
                      </a:r>
                      <a:r>
                        <a:rPr kumimoji="0" lang="en-US" sz="1100" b="1" u="none" strike="noStrike" kern="1200" cap="none" normalizeH="0" baseline="0" dirty="0">
                          <a:ln>
                            <a:noFill/>
                          </a:ln>
                          <a:solidFill>
                            <a:srgbClr val="FF0000"/>
                          </a:solidFill>
                          <a:effectLst/>
                          <a:latin typeface="微软雅黑" pitchFamily="34" charset="-122"/>
                          <a:ea typeface="微软雅黑" pitchFamily="34" charset="-122"/>
                          <a:cs typeface="+mn-cs"/>
                        </a:rPr>
                        <a:t>50%</a:t>
                      </a:r>
                      <a:r>
                        <a:rPr kumimoji="0" lang="zh-CN" sz="1100" b="1" u="none" strike="noStrike" kern="1200" cap="none" normalizeH="0" baseline="0" dirty="0">
                          <a:ln>
                            <a:noFill/>
                          </a:ln>
                          <a:solidFill>
                            <a:srgbClr val="FF0000"/>
                          </a:solidFill>
                          <a:effectLst/>
                          <a:latin typeface="微软雅黑" pitchFamily="34" charset="-122"/>
                          <a:ea typeface="微软雅黑" pitchFamily="34" charset="-122"/>
                          <a:cs typeface="+mn-cs"/>
                        </a:rPr>
                        <a:t>（特殊行业除外）</a:t>
                      </a:r>
                      <a:endParaRPr kumimoji="0" lang="zh-CN" sz="1100" b="1" u="none" strike="noStrike" kern="1200" cap="none" normalizeH="0" baseline="0" dirty="0">
                        <a:ln>
                          <a:noFill/>
                        </a:ln>
                        <a:solidFill>
                          <a:srgbClr val="FF0000"/>
                        </a:solidFill>
                        <a:effectLst/>
                        <a:latin typeface="微软雅黑" pitchFamily="34" charset="-122"/>
                        <a:ea typeface="微软雅黑" pitchFamily="34" charset="-122"/>
                        <a:cs typeface="+mn-cs"/>
                      </a:endParaRPr>
                    </a:p>
                  </a:txBody>
                  <a:tcPr marL="68580" marR="68580" marT="0" marB="0" anchor="ctr"/>
                </a:tc>
              </a:tr>
              <a:tr h="720000">
                <a:tc>
                  <a:txBody>
                    <a:body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i="0" u="none" strike="noStrike" kern="1200"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现金交易</a:t>
                      </a:r>
                      <a:endParaRPr kumimoji="0" lang="zh-CN" sz="1100" b="1" i="0" u="none" strike="noStrike" kern="1200" cap="none" normalizeH="0" baseline="0" dirty="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68580" marR="68580" marT="0" marB="0" anchor="ctr"/>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1" u="none" strike="noStrike" kern="1200" cap="none" normalizeH="0" baseline="0" dirty="0" smtClean="0">
                          <a:ln>
                            <a:noFill/>
                          </a:ln>
                          <a:solidFill>
                            <a:srgbClr val="FF0000"/>
                          </a:solidFill>
                          <a:effectLst/>
                          <a:latin typeface="微软雅黑" pitchFamily="34" charset="-122"/>
                          <a:ea typeface="微软雅黑" pitchFamily="34" charset="-122"/>
                          <a:cs typeface="+mn-cs"/>
                        </a:rPr>
                        <a:t>实际执行标准为</a:t>
                      </a:r>
                      <a:r>
                        <a:rPr kumimoji="0" lang="zh-CN" sz="1100" b="1" u="none" strike="noStrike" kern="1200" cap="none" normalizeH="0" baseline="0" dirty="0" smtClean="0">
                          <a:ln>
                            <a:noFill/>
                          </a:ln>
                          <a:solidFill>
                            <a:srgbClr val="FF0000"/>
                          </a:solidFill>
                          <a:effectLst/>
                          <a:latin typeface="微软雅黑" pitchFamily="34" charset="-122"/>
                          <a:ea typeface="微软雅黑" pitchFamily="34" charset="-122"/>
                          <a:cs typeface="+mn-cs"/>
                        </a:rPr>
                        <a:t>企业</a:t>
                      </a:r>
                      <a:r>
                        <a:rPr kumimoji="0" lang="zh-CN" sz="1100" b="1" u="none" strike="noStrike" kern="1200" cap="none" normalizeH="0" baseline="0" dirty="0">
                          <a:ln>
                            <a:noFill/>
                          </a:ln>
                          <a:solidFill>
                            <a:srgbClr val="FF0000"/>
                          </a:solidFill>
                          <a:effectLst/>
                          <a:latin typeface="微软雅黑" pitchFamily="34" charset="-122"/>
                          <a:ea typeface="微软雅黑" pitchFamily="34" charset="-122"/>
                          <a:cs typeface="+mn-cs"/>
                        </a:rPr>
                        <a:t>间现金交易不得超过</a:t>
                      </a:r>
                      <a:r>
                        <a:rPr kumimoji="0" lang="en-US" sz="1100" b="1" u="none" strike="noStrike" kern="1200" cap="none" normalizeH="0" baseline="0" dirty="0">
                          <a:ln>
                            <a:noFill/>
                          </a:ln>
                          <a:solidFill>
                            <a:srgbClr val="FF0000"/>
                          </a:solidFill>
                          <a:effectLst/>
                          <a:latin typeface="微软雅黑" pitchFamily="34" charset="-122"/>
                          <a:ea typeface="微软雅黑" pitchFamily="34" charset="-122"/>
                          <a:cs typeface="+mn-cs"/>
                        </a:rPr>
                        <a:t>10%</a:t>
                      </a:r>
                      <a:r>
                        <a:rPr kumimoji="0" lang="zh-CN" sz="1100" b="1" u="none" strike="noStrike" kern="1200" cap="none" normalizeH="0" baseline="0" dirty="0">
                          <a:ln>
                            <a:noFill/>
                          </a:ln>
                          <a:solidFill>
                            <a:srgbClr val="FF0000"/>
                          </a:solidFill>
                          <a:effectLst/>
                          <a:latin typeface="微软雅黑" pitchFamily="34" charset="-122"/>
                          <a:ea typeface="微软雅黑" pitchFamily="34" charset="-122"/>
                          <a:cs typeface="+mn-cs"/>
                        </a:rPr>
                        <a:t>，个人与企业间现金交易要求核查到位</a:t>
                      </a:r>
                      <a:endParaRPr kumimoji="0" lang="zh-CN" sz="1100" b="1" u="none" strike="noStrike" kern="1200" cap="none" normalizeH="0" baseline="0" dirty="0">
                        <a:ln>
                          <a:noFill/>
                        </a:ln>
                        <a:solidFill>
                          <a:srgbClr val="FF0000"/>
                        </a:solidFill>
                        <a:effectLst/>
                        <a:latin typeface="微软雅黑" pitchFamily="34" charset="-122"/>
                        <a:ea typeface="微软雅黑" pitchFamily="34" charset="-122"/>
                        <a:cs typeface="+mn-cs"/>
                      </a:endParaRPr>
                    </a:p>
                  </a:txBody>
                  <a:tcPr marL="68580" marR="68580" marT="0" marB="0" anchor="ctr"/>
                </a:tc>
              </a:tr>
              <a:tr h="720000">
                <a:tc>
                  <a:txBody>
                    <a:body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i="0" u="none" strike="noStrike" kern="1200"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第三方回款</a:t>
                      </a:r>
                      <a:endParaRPr kumimoji="0" lang="zh-CN" sz="1100" b="1" i="0" u="none" strike="noStrike" kern="1200" cap="none" normalizeH="0" baseline="0" dirty="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68580" marR="68580" marT="0" marB="0" anchor="ctr"/>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1" u="none" strike="noStrike" kern="1200" cap="none" normalizeH="0" baseline="0" dirty="0" smtClean="0">
                          <a:ln>
                            <a:noFill/>
                          </a:ln>
                          <a:solidFill>
                            <a:srgbClr val="FF0000"/>
                          </a:solidFill>
                          <a:effectLst/>
                          <a:latin typeface="微软雅黑" pitchFamily="34" charset="-122"/>
                          <a:ea typeface="微软雅黑" pitchFamily="34" charset="-122"/>
                          <a:cs typeface="+mn-cs"/>
                        </a:rPr>
                        <a:t>实际执行标准为</a:t>
                      </a:r>
                      <a:r>
                        <a:rPr kumimoji="0" lang="zh-CN" sz="1100" b="1" u="none" strike="noStrike" kern="1200" cap="none" normalizeH="0" baseline="0" dirty="0" smtClean="0">
                          <a:ln>
                            <a:noFill/>
                          </a:ln>
                          <a:solidFill>
                            <a:srgbClr val="FF0000"/>
                          </a:solidFill>
                          <a:effectLst/>
                          <a:latin typeface="微软雅黑" pitchFamily="34" charset="-122"/>
                          <a:ea typeface="微软雅黑" pitchFamily="34" charset="-122"/>
                          <a:cs typeface="+mn-cs"/>
                        </a:rPr>
                        <a:t>报告</a:t>
                      </a:r>
                      <a:r>
                        <a:rPr kumimoji="0" lang="zh-CN" sz="1100" b="1" u="none" strike="noStrike" kern="1200" cap="none" normalizeH="0" baseline="0" dirty="0">
                          <a:ln>
                            <a:noFill/>
                          </a:ln>
                          <a:solidFill>
                            <a:srgbClr val="FF0000"/>
                          </a:solidFill>
                          <a:effectLst/>
                          <a:latin typeface="微软雅黑" pitchFamily="34" charset="-122"/>
                          <a:ea typeface="微软雅黑" pitchFamily="34" charset="-122"/>
                          <a:cs typeface="+mn-cs"/>
                        </a:rPr>
                        <a:t>期内呈下降趋势，最近一期不超过</a:t>
                      </a:r>
                      <a:r>
                        <a:rPr kumimoji="0" lang="en-US" sz="1100" b="1" u="none" strike="noStrike" kern="1200" cap="none" normalizeH="0" baseline="0" dirty="0">
                          <a:ln>
                            <a:noFill/>
                          </a:ln>
                          <a:solidFill>
                            <a:srgbClr val="FF0000"/>
                          </a:solidFill>
                          <a:effectLst/>
                          <a:latin typeface="微软雅黑" pitchFamily="34" charset="-122"/>
                          <a:ea typeface="微软雅黑" pitchFamily="34" charset="-122"/>
                          <a:cs typeface="+mn-cs"/>
                        </a:rPr>
                        <a:t>5%</a:t>
                      </a:r>
                      <a:endParaRPr kumimoji="0" lang="zh-CN" sz="1100" b="1" u="none" strike="noStrike" kern="1200" cap="none" normalizeH="0" baseline="0" dirty="0">
                        <a:ln>
                          <a:noFill/>
                        </a:ln>
                        <a:solidFill>
                          <a:srgbClr val="FF0000"/>
                        </a:solidFill>
                        <a:effectLst/>
                        <a:latin typeface="微软雅黑" pitchFamily="34" charset="-122"/>
                        <a:ea typeface="微软雅黑" pitchFamily="34" charset="-122"/>
                        <a:cs typeface="+mn-cs"/>
                      </a:endParaRPr>
                    </a:p>
                  </a:txBody>
                  <a:tcPr marL="68580" marR="68580" marT="0" marB="0" anchor="ctr"/>
                </a:tc>
              </a:tr>
              <a:tr h="720000">
                <a:tc>
                  <a:txBody>
                    <a:body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i="0" u="none" strike="noStrike" kern="1200"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财务调整</a:t>
                      </a:r>
                      <a:endParaRPr kumimoji="0" lang="en-US" altLang="zh-CN" sz="1100" b="1" i="0" u="none" strike="noStrike" kern="1200"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i="0" u="none" strike="noStrike" kern="1200"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审计调整</a:t>
                      </a:r>
                      <a:endParaRPr kumimoji="0" lang="zh-CN" sz="1100" b="1" i="0" u="none" strike="noStrike" kern="1200" cap="none" normalizeH="0" baseline="0" dirty="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68580" marR="68580" marT="0" marB="0" anchor="ctr"/>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1" u="none" strike="noStrike" kern="1200" cap="none" normalizeH="0" baseline="0" dirty="0" smtClean="0">
                          <a:ln>
                            <a:noFill/>
                          </a:ln>
                          <a:solidFill>
                            <a:srgbClr val="FF0000"/>
                          </a:solidFill>
                          <a:effectLst/>
                          <a:latin typeface="微软雅黑" pitchFamily="34" charset="-122"/>
                          <a:ea typeface="微软雅黑" pitchFamily="34" charset="-122"/>
                          <a:cs typeface="+mn-cs"/>
                        </a:rPr>
                        <a:t>实际执行标准为</a:t>
                      </a:r>
                      <a:r>
                        <a:rPr kumimoji="0" lang="zh-CN" sz="1100" b="1" u="none" strike="noStrike" kern="1200" cap="none" normalizeH="0" baseline="0" dirty="0" smtClean="0">
                          <a:ln>
                            <a:noFill/>
                          </a:ln>
                          <a:solidFill>
                            <a:srgbClr val="FF0000"/>
                          </a:solidFill>
                          <a:effectLst/>
                          <a:latin typeface="微软雅黑" pitchFamily="34" charset="-122"/>
                          <a:ea typeface="微软雅黑" pitchFamily="34" charset="-122"/>
                          <a:cs typeface="+mn-cs"/>
                        </a:rPr>
                        <a:t>原始</a:t>
                      </a:r>
                      <a:r>
                        <a:rPr kumimoji="0" lang="zh-CN" sz="1100" b="1" u="none" strike="noStrike" kern="1200" cap="none" normalizeH="0" baseline="0" dirty="0">
                          <a:ln>
                            <a:noFill/>
                          </a:ln>
                          <a:solidFill>
                            <a:srgbClr val="FF0000"/>
                          </a:solidFill>
                          <a:effectLst/>
                          <a:latin typeface="微软雅黑" pitchFamily="34" charset="-122"/>
                          <a:ea typeface="微软雅黑" pitchFamily="34" charset="-122"/>
                          <a:cs typeface="+mn-cs"/>
                        </a:rPr>
                        <a:t>报表与申报报表差异不得超过</a:t>
                      </a:r>
                      <a:r>
                        <a:rPr kumimoji="0" lang="en-US" sz="1100" b="1" u="none" strike="noStrike" kern="1200" cap="none" normalizeH="0" baseline="0" dirty="0">
                          <a:ln>
                            <a:noFill/>
                          </a:ln>
                          <a:solidFill>
                            <a:srgbClr val="FF0000"/>
                          </a:solidFill>
                          <a:effectLst/>
                          <a:latin typeface="微软雅黑" pitchFamily="34" charset="-122"/>
                          <a:ea typeface="微软雅黑" pitchFamily="34" charset="-122"/>
                          <a:cs typeface="+mn-cs"/>
                        </a:rPr>
                        <a:t>20%</a:t>
                      </a:r>
                      <a:endParaRPr kumimoji="0" lang="zh-CN" sz="1100" b="1" u="none" strike="noStrike" kern="1200" cap="none" normalizeH="0" baseline="0" dirty="0">
                        <a:ln>
                          <a:noFill/>
                        </a:ln>
                        <a:solidFill>
                          <a:srgbClr val="FF0000"/>
                        </a:solidFill>
                        <a:effectLst/>
                        <a:latin typeface="微软雅黑" pitchFamily="34" charset="-122"/>
                        <a:ea typeface="微软雅黑" pitchFamily="34" charset="-122"/>
                        <a:cs typeface="+mn-cs"/>
                      </a:endParaRPr>
                    </a:p>
                  </a:txBody>
                  <a:tcPr marL="68580" marR="68580" marT="0" marB="0" anchor="ctr"/>
                </a:tc>
              </a:tr>
            </a:tbl>
          </a:graphicData>
        </a:graphic>
      </p:graphicFrame>
      <p:sp>
        <p:nvSpPr>
          <p:cNvPr id="6"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200" dirty="0">
                <a:latin typeface="微软雅黑" pitchFamily="34" charset="-122"/>
                <a:ea typeface="微软雅黑" pitchFamily="34" charset="-122"/>
              </a:rPr>
              <a:t>一、 </a:t>
            </a:r>
            <a:r>
              <a:rPr lang="en-US" altLang="zh-CN" sz="3200" dirty="0" smtClean="0">
                <a:latin typeface="微软雅黑" pitchFamily="34" charset="-122"/>
                <a:ea typeface="微软雅黑" pitchFamily="34" charset="-122"/>
              </a:rPr>
              <a:t>A</a:t>
            </a:r>
            <a:r>
              <a:rPr lang="zh-CN" altLang="en-US" sz="3200" dirty="0" smtClean="0">
                <a:latin typeface="微软雅黑" pitchFamily="34" charset="-122"/>
                <a:ea typeface="微软雅黑" pitchFamily="34" charset="-122"/>
              </a:rPr>
              <a:t>股主板上市规则</a:t>
            </a:r>
            <a:endParaRPr lang="zh-CN" altLang="en-US" sz="32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3200" dirty="0" smtClean="0">
                <a:latin typeface="微软雅黑" pitchFamily="34" charset="-122"/>
                <a:ea typeface="微软雅黑" pitchFamily="34" charset="-122"/>
              </a:rPr>
              <a:t>二、</a:t>
            </a:r>
            <a:r>
              <a:rPr lang="en-US" altLang="zh-CN" sz="3200" dirty="0" smtClean="0">
                <a:latin typeface="微软雅黑" pitchFamily="34" charset="-122"/>
                <a:ea typeface="微软雅黑" pitchFamily="34" charset="-122"/>
              </a:rPr>
              <a:t>A</a:t>
            </a:r>
            <a:r>
              <a:rPr lang="zh-CN" altLang="en-US" sz="3200" dirty="0" smtClean="0">
                <a:latin typeface="微软雅黑" pitchFamily="34" charset="-122"/>
                <a:ea typeface="微软雅黑" pitchFamily="34" charset="-122"/>
              </a:rPr>
              <a:t>股创业板上市规则</a:t>
            </a:r>
            <a:endParaRPr lang="zh-CN" altLang="en-US" sz="3200" dirty="0" smtClean="0">
              <a:latin typeface="微软雅黑" pitchFamily="34" charset="-122"/>
              <a:ea typeface="微软雅黑" pitchFamily="34" charset="-122"/>
            </a:endParaRPr>
          </a:p>
        </p:txBody>
      </p:sp>
      <p:graphicFrame>
        <p:nvGraphicFramePr>
          <p:cNvPr id="6" name="表格 5"/>
          <p:cNvGraphicFramePr>
            <a:graphicFrameLocks noGrp="1"/>
          </p:cNvGraphicFramePr>
          <p:nvPr/>
        </p:nvGraphicFramePr>
        <p:xfrm>
          <a:off x="539750" y="1409954"/>
          <a:ext cx="7848600" cy="4605840"/>
        </p:xfrm>
        <a:graphic>
          <a:graphicData uri="http://schemas.openxmlformats.org/drawingml/2006/table">
            <a:tbl>
              <a:tblPr firstRow="1" firstCol="1" bandRow="1">
                <a:tableStyleId>{21E4AEA4-8DFA-4A89-87EB-49C32662AFE0}</a:tableStyleId>
              </a:tblPr>
              <a:tblGrid>
                <a:gridCol w="1655986"/>
                <a:gridCol w="6192614"/>
              </a:tblGrid>
              <a:tr h="720000">
                <a:tc>
                  <a:txBody>
                    <a:bodyPr/>
                    <a:lstStyle/>
                    <a:p>
                      <a:pPr algn="l">
                        <a:lnSpc>
                          <a:spcPts val="2800"/>
                        </a:lnSpc>
                        <a:spcAft>
                          <a:spcPts val="0"/>
                        </a:spcAft>
                      </a:pPr>
                      <a:r>
                        <a:rPr lang="zh-CN" sz="1100" kern="0" dirty="0">
                          <a:solidFill>
                            <a:schemeClr val="tx1"/>
                          </a:solidFill>
                          <a:effectLst/>
                          <a:latin typeface="微软雅黑" pitchFamily="34" charset="-122"/>
                          <a:ea typeface="微软雅黑" pitchFamily="34" charset="-122"/>
                        </a:rPr>
                        <a:t>条件</a:t>
                      </a:r>
                      <a:endParaRPr lang="zh-CN" sz="1100" kern="100" dirty="0">
                        <a:solidFill>
                          <a:schemeClr val="tx1"/>
                        </a:solidFill>
                        <a:effectLst/>
                        <a:latin typeface="微软雅黑" pitchFamily="34" charset="-122"/>
                        <a:ea typeface="微软雅黑" pitchFamily="34" charset="-122"/>
                        <a:cs typeface="Times New Roman" panose="02020503050405090304"/>
                      </a:endParaRPr>
                    </a:p>
                  </a:txBody>
                  <a:tcPr marL="68580" marR="68580" marT="0" marB="0" anchor="ctr"/>
                </a:tc>
                <a:tc>
                  <a:txBody>
                    <a:bodyPr/>
                    <a:lstStyle/>
                    <a:p>
                      <a:pPr marL="0" marR="0" lvl="0" indent="0" algn="ctr" defTabSz="914400" rtl="0" eaLnBrk="1" fontAlgn="base" latinLnBrk="0" hangingPunct="1">
                        <a:lnSpc>
                          <a:spcPct val="100000"/>
                        </a:lnSpc>
                        <a:spcBef>
                          <a:spcPct val="40000"/>
                        </a:spcBef>
                        <a:spcAft>
                          <a:spcPct val="0"/>
                        </a:spcAft>
                        <a:buClrTx/>
                        <a:buSzTx/>
                        <a:buFontTx/>
                        <a:buNone/>
                      </a:pPr>
                      <a:r>
                        <a:rPr kumimoji="0" lang="en-US" altLang="zh-CN" sz="1100" u="none" strike="noStrike" cap="none" normalizeH="0" baseline="0" dirty="0" smtClean="0">
                          <a:ln>
                            <a:noFill/>
                          </a:ln>
                          <a:effectLst/>
                          <a:latin typeface="微软雅黑" pitchFamily="34" charset="-122"/>
                          <a:ea typeface="微软雅黑" pitchFamily="34" charset="-122"/>
                        </a:rPr>
                        <a:t>A</a:t>
                      </a:r>
                      <a:r>
                        <a:rPr kumimoji="0" lang="zh-CN" altLang="en-US" sz="1100" u="none" strike="noStrike" cap="none" normalizeH="0" baseline="0" dirty="0" smtClean="0">
                          <a:ln>
                            <a:noFill/>
                          </a:ln>
                          <a:effectLst/>
                          <a:latin typeface="微软雅黑" pitchFamily="34" charset="-122"/>
                          <a:ea typeface="微软雅黑" pitchFamily="34" charset="-122"/>
                        </a:rPr>
                        <a:t>股创业板上市</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68580" marR="68580" marT="0" marB="0" anchor="ctr"/>
                </a:tc>
              </a:tr>
              <a:tr h="720000">
                <a:tc>
                  <a:txBody>
                    <a:bodyPr/>
                    <a:lstStyle/>
                    <a:p>
                      <a:pPr algn="l">
                        <a:lnSpc>
                          <a:spcPts val="2800"/>
                        </a:lnSpc>
                        <a:spcAft>
                          <a:spcPts val="0"/>
                        </a:spcAft>
                      </a:pPr>
                      <a:r>
                        <a:rPr lang="zh-CN" altLang="en-US" sz="1100" b="1" kern="100" dirty="0" smtClean="0">
                          <a:solidFill>
                            <a:schemeClr val="tx2"/>
                          </a:solidFill>
                          <a:effectLst/>
                          <a:latin typeface="微软雅黑" pitchFamily="34" charset="-122"/>
                          <a:ea typeface="微软雅黑" pitchFamily="34" charset="-122"/>
                          <a:cs typeface="Times New Roman" panose="02020503050405090304"/>
                        </a:rPr>
                        <a:t>上市制度</a:t>
                      </a:r>
                      <a:endParaRPr lang="zh-CN" sz="1100" b="1" kern="100" dirty="0">
                        <a:solidFill>
                          <a:schemeClr val="tx2"/>
                        </a:solidFill>
                        <a:effectLst/>
                        <a:latin typeface="微软雅黑" pitchFamily="34" charset="-122"/>
                        <a:ea typeface="微软雅黑" pitchFamily="34" charset="-122"/>
                        <a:cs typeface="Times New Roman" panose="02020503050405090304"/>
                      </a:endParaRPr>
                    </a:p>
                  </a:txBody>
                  <a:tcPr marL="68580" marR="68580" marT="0" marB="0" anchor="ctr"/>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1" u="none" strike="noStrike" kern="1200" cap="none" normalizeH="0" baseline="0" dirty="0" smtClean="0">
                          <a:ln>
                            <a:noFill/>
                          </a:ln>
                          <a:solidFill>
                            <a:schemeClr val="tx2"/>
                          </a:solidFill>
                          <a:effectLst/>
                          <a:latin typeface="微软雅黑" pitchFamily="34" charset="-122"/>
                          <a:ea typeface="微软雅黑" pitchFamily="34" charset="-122"/>
                          <a:cs typeface="+mn-cs"/>
                        </a:rPr>
                        <a:t>依法经交易所发行上市审核，并报中国证监会注册</a:t>
                      </a:r>
                      <a:endParaRPr kumimoji="0" lang="en-US" altLang="zh-CN" sz="1100" b="1" u="none" strike="noStrike" kern="1200" cap="none" normalizeH="0" baseline="0" dirty="0" smtClean="0">
                        <a:ln>
                          <a:noFill/>
                        </a:ln>
                        <a:solidFill>
                          <a:schemeClr val="tx2"/>
                        </a:solidFill>
                        <a:effectLst/>
                        <a:latin typeface="微软雅黑" pitchFamily="34" charset="-122"/>
                        <a:ea typeface="微软雅黑" pitchFamily="34" charset="-122"/>
                        <a:cs typeface="+mn-cs"/>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1" u="none" strike="noStrike" kern="1200" cap="none" normalizeH="0" baseline="0" dirty="0" smtClean="0">
                          <a:ln>
                            <a:noFill/>
                          </a:ln>
                          <a:solidFill>
                            <a:schemeClr val="tx2"/>
                          </a:solidFill>
                          <a:effectLst/>
                          <a:latin typeface="微软雅黑" pitchFamily="34" charset="-122"/>
                          <a:ea typeface="微软雅黑" pitchFamily="34" charset="-122"/>
                          <a:cs typeface="+mn-cs"/>
                        </a:rPr>
                        <a:t>中国证监会在二十个工作日内对发行人的注册申请作出予以注册或者不予注册的决定。</a:t>
                      </a:r>
                      <a:endParaRPr kumimoji="0" lang="zh-CN" sz="1100" b="1" u="none" strike="noStrike" kern="1200" cap="none" normalizeH="0" baseline="0" dirty="0">
                        <a:ln>
                          <a:noFill/>
                        </a:ln>
                        <a:solidFill>
                          <a:schemeClr val="tx2"/>
                        </a:solidFill>
                        <a:effectLst/>
                        <a:latin typeface="微软雅黑" pitchFamily="34" charset="-122"/>
                        <a:ea typeface="微软雅黑" pitchFamily="34" charset="-122"/>
                        <a:cs typeface="+mn-cs"/>
                      </a:endParaRPr>
                    </a:p>
                  </a:txBody>
                  <a:tcPr marL="68580" marR="68580" marT="0" marB="0" anchor="ctr"/>
                </a:tc>
              </a:tr>
              <a:tr h="720000">
                <a:tc>
                  <a:txBody>
                    <a:bodyPr/>
                    <a:lstStyle/>
                    <a:p>
                      <a:pPr algn="l">
                        <a:lnSpc>
                          <a:spcPts val="2800"/>
                        </a:lnSpc>
                        <a:spcAft>
                          <a:spcPts val="0"/>
                        </a:spcAft>
                      </a:pPr>
                      <a:r>
                        <a:rPr lang="zh-CN" altLang="en-US" sz="1100" b="1" kern="100" dirty="0" smtClean="0">
                          <a:solidFill>
                            <a:schemeClr val="tx2"/>
                          </a:solidFill>
                          <a:effectLst/>
                          <a:latin typeface="微软雅黑" pitchFamily="34" charset="-122"/>
                          <a:ea typeface="微软雅黑" pitchFamily="34" charset="-122"/>
                          <a:cs typeface="Times New Roman" panose="02020503050405090304"/>
                        </a:rPr>
                        <a:t>定位</a:t>
                      </a:r>
                      <a:endParaRPr lang="zh-CN" sz="1100" b="1" kern="100" dirty="0">
                        <a:solidFill>
                          <a:schemeClr val="tx2"/>
                        </a:solidFill>
                        <a:effectLst/>
                        <a:latin typeface="微软雅黑" pitchFamily="34" charset="-122"/>
                        <a:ea typeface="微软雅黑" pitchFamily="34" charset="-122"/>
                        <a:cs typeface="Times New Roman" panose="02020503050405090304"/>
                      </a:endParaRPr>
                    </a:p>
                  </a:txBody>
                  <a:tcPr marL="68580" marR="68580" marT="0" marB="0" anchor="ctr"/>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1" u="none" strike="noStrike" kern="1200" cap="none" normalizeH="0" baseline="0" dirty="0" smtClean="0">
                          <a:ln>
                            <a:noFill/>
                          </a:ln>
                          <a:solidFill>
                            <a:schemeClr val="tx2"/>
                          </a:solidFill>
                          <a:effectLst/>
                          <a:latin typeface="微软雅黑" pitchFamily="34" charset="-122"/>
                          <a:ea typeface="微软雅黑" pitchFamily="34" charset="-122"/>
                          <a:cs typeface="+mn-cs"/>
                        </a:rPr>
                        <a:t>创业板深入贯彻创新驱动发展战略，适应发展更多依靠创新、创造、创意的大趋势，主要服务成长型创新创业企业，支持传统产业与新技术、新产业、新业态、新模式深度融合。</a:t>
                      </a:r>
                      <a:endParaRPr kumimoji="0" lang="zh-CN" sz="1100" b="1" u="none" strike="noStrike" kern="1200" cap="none" normalizeH="0" baseline="0" dirty="0">
                        <a:ln>
                          <a:noFill/>
                        </a:ln>
                        <a:solidFill>
                          <a:schemeClr val="tx2"/>
                        </a:solidFill>
                        <a:effectLst/>
                        <a:latin typeface="微软雅黑" pitchFamily="34" charset="-122"/>
                        <a:ea typeface="微软雅黑" pitchFamily="34" charset="-122"/>
                        <a:cs typeface="+mn-cs"/>
                      </a:endParaRPr>
                    </a:p>
                  </a:txBody>
                  <a:tcPr marL="68580" marR="68580" marT="0" marB="0" anchor="ctr"/>
                </a:tc>
              </a:tr>
              <a:tr h="720000">
                <a:tc>
                  <a:txBody>
                    <a:bodyPr/>
                    <a:lstStyle/>
                    <a:p>
                      <a:pPr algn="l">
                        <a:lnSpc>
                          <a:spcPts val="2800"/>
                        </a:lnSpc>
                        <a:spcAft>
                          <a:spcPts val="0"/>
                        </a:spcAft>
                      </a:pPr>
                      <a:r>
                        <a:rPr lang="zh-CN" sz="1100" kern="0" dirty="0">
                          <a:solidFill>
                            <a:schemeClr val="tx1"/>
                          </a:solidFill>
                          <a:effectLst/>
                          <a:latin typeface="微软雅黑" pitchFamily="34" charset="-122"/>
                          <a:ea typeface="微软雅黑" pitchFamily="34" charset="-122"/>
                        </a:rPr>
                        <a:t>主体资格</a:t>
                      </a:r>
                      <a:endParaRPr lang="zh-CN" sz="1100" kern="100" dirty="0">
                        <a:solidFill>
                          <a:schemeClr val="tx1"/>
                        </a:solidFill>
                        <a:effectLst/>
                        <a:latin typeface="微软雅黑" pitchFamily="34" charset="-122"/>
                        <a:ea typeface="微软雅黑" pitchFamily="34" charset="-122"/>
                        <a:cs typeface="Times New Roman" panose="02020503050405090304"/>
                      </a:endParaRPr>
                    </a:p>
                  </a:txBody>
                  <a:tcPr marL="68580" marR="68580" marT="0" marB="0" anchor="ctr"/>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sz="1100" u="none" strike="noStrike" kern="1200" cap="none" normalizeH="0" baseline="0" dirty="0">
                          <a:ln>
                            <a:noFill/>
                          </a:ln>
                          <a:solidFill>
                            <a:schemeClr val="dk1"/>
                          </a:solidFill>
                          <a:effectLst/>
                          <a:latin typeface="微软雅黑" pitchFamily="34" charset="-122"/>
                          <a:ea typeface="微软雅黑" pitchFamily="34" charset="-122"/>
                          <a:cs typeface="+mn-cs"/>
                        </a:rPr>
                        <a:t>依法设立且合法存续的股份有限公司 </a:t>
                      </a:r>
                      <a:endParaRPr kumimoji="0" lang="zh-CN" sz="1100" u="none" strike="noStrike" kern="1200" cap="none" normalizeH="0" baseline="0" dirty="0">
                        <a:ln>
                          <a:noFill/>
                        </a:ln>
                        <a:solidFill>
                          <a:schemeClr val="dk1"/>
                        </a:solidFill>
                        <a:effectLst/>
                        <a:latin typeface="微软雅黑" pitchFamily="34" charset="-122"/>
                        <a:ea typeface="微软雅黑" pitchFamily="34" charset="-122"/>
                        <a:cs typeface="+mn-cs"/>
                      </a:endParaRPr>
                    </a:p>
                  </a:txBody>
                  <a:tcPr marL="68580" marR="68580" marT="0" marB="0" anchor="ctr"/>
                </a:tc>
              </a:tr>
              <a:tr h="720000">
                <a:tc>
                  <a:txBody>
                    <a:bodyPr/>
                    <a:lstStyle/>
                    <a:p>
                      <a:pPr algn="l">
                        <a:lnSpc>
                          <a:spcPts val="2800"/>
                        </a:lnSpc>
                        <a:spcAft>
                          <a:spcPts val="0"/>
                        </a:spcAft>
                      </a:pPr>
                      <a:r>
                        <a:rPr lang="zh-CN" sz="1100" kern="0" dirty="0">
                          <a:solidFill>
                            <a:schemeClr val="tx1"/>
                          </a:solidFill>
                          <a:effectLst/>
                          <a:latin typeface="微软雅黑" pitchFamily="34" charset="-122"/>
                          <a:ea typeface="微软雅黑" pitchFamily="34" charset="-122"/>
                        </a:rPr>
                        <a:t>经营年限</a:t>
                      </a:r>
                      <a:endParaRPr lang="zh-CN" sz="1100" kern="100" dirty="0">
                        <a:solidFill>
                          <a:schemeClr val="tx1"/>
                        </a:solidFill>
                        <a:effectLst/>
                        <a:latin typeface="微软雅黑" pitchFamily="34" charset="-122"/>
                        <a:ea typeface="微软雅黑" pitchFamily="34" charset="-122"/>
                        <a:cs typeface="Times New Roman" panose="02020503050405090304"/>
                      </a:endParaRPr>
                    </a:p>
                  </a:txBody>
                  <a:tcPr marL="68580" marR="68580" marT="0" marB="0" anchor="ctr"/>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sz="1100" u="none" strike="noStrike" kern="1200" cap="none" normalizeH="0" baseline="0" dirty="0">
                          <a:ln>
                            <a:noFill/>
                          </a:ln>
                          <a:solidFill>
                            <a:schemeClr val="dk1"/>
                          </a:solidFill>
                          <a:effectLst/>
                          <a:latin typeface="微软雅黑" pitchFamily="34" charset="-122"/>
                          <a:ea typeface="微软雅黑" pitchFamily="34" charset="-122"/>
                          <a:cs typeface="+mn-cs"/>
                        </a:rPr>
                        <a:t>持续经营时间应当在</a:t>
                      </a:r>
                      <a:r>
                        <a:rPr kumimoji="0" lang="en-US" sz="1100" u="none" strike="noStrike" kern="1200" cap="none" normalizeH="0" baseline="0" dirty="0">
                          <a:ln>
                            <a:noFill/>
                          </a:ln>
                          <a:solidFill>
                            <a:schemeClr val="dk1"/>
                          </a:solidFill>
                          <a:effectLst/>
                          <a:latin typeface="微软雅黑" pitchFamily="34" charset="-122"/>
                          <a:ea typeface="微软雅黑" pitchFamily="34" charset="-122"/>
                          <a:cs typeface="+mn-cs"/>
                        </a:rPr>
                        <a:t>3</a:t>
                      </a:r>
                      <a:r>
                        <a:rPr kumimoji="0" lang="zh-CN" sz="1100" u="none" strike="noStrike" kern="1200" cap="none" normalizeH="0" baseline="0" dirty="0">
                          <a:ln>
                            <a:noFill/>
                          </a:ln>
                          <a:solidFill>
                            <a:schemeClr val="dk1"/>
                          </a:solidFill>
                          <a:effectLst/>
                          <a:latin typeface="微软雅黑" pitchFamily="34" charset="-122"/>
                          <a:ea typeface="微软雅黑" pitchFamily="34" charset="-122"/>
                          <a:cs typeface="+mn-cs"/>
                        </a:rPr>
                        <a:t>年以上</a:t>
                      </a:r>
                      <a:r>
                        <a:rPr kumimoji="0" lang="en-US" sz="1100" u="none" strike="noStrike" kern="1200" cap="none" normalizeH="0" baseline="0" dirty="0">
                          <a:ln>
                            <a:noFill/>
                          </a:ln>
                          <a:solidFill>
                            <a:schemeClr val="dk1"/>
                          </a:solidFill>
                          <a:effectLst/>
                          <a:latin typeface="微软雅黑" pitchFamily="34" charset="-122"/>
                          <a:ea typeface="微软雅黑" pitchFamily="34" charset="-122"/>
                          <a:cs typeface="+mn-cs"/>
                        </a:rPr>
                        <a:t>(</a:t>
                      </a:r>
                      <a:r>
                        <a:rPr kumimoji="0" lang="zh-CN" sz="1100" u="none" strike="noStrike" kern="1200" cap="none" normalizeH="0" baseline="0" dirty="0">
                          <a:ln>
                            <a:noFill/>
                          </a:ln>
                          <a:solidFill>
                            <a:schemeClr val="dk1"/>
                          </a:solidFill>
                          <a:effectLst/>
                          <a:latin typeface="微软雅黑" pitchFamily="34" charset="-122"/>
                          <a:ea typeface="微软雅黑" pitchFamily="34" charset="-122"/>
                          <a:cs typeface="+mn-cs"/>
                        </a:rPr>
                        <a:t>有限公司按原账面净资产值折股整体变更为股份公司可连续计算</a:t>
                      </a:r>
                      <a:r>
                        <a:rPr kumimoji="0" lang="en-US" sz="1100" u="none" strike="noStrike" kern="1200" cap="none" normalizeH="0" baseline="0" dirty="0">
                          <a:ln>
                            <a:noFill/>
                          </a:ln>
                          <a:solidFill>
                            <a:schemeClr val="dk1"/>
                          </a:solidFill>
                          <a:effectLst/>
                          <a:latin typeface="微软雅黑" pitchFamily="34" charset="-122"/>
                          <a:ea typeface="微软雅黑" pitchFamily="34" charset="-122"/>
                          <a:cs typeface="+mn-cs"/>
                        </a:rPr>
                        <a:t>) </a:t>
                      </a:r>
                      <a:endParaRPr kumimoji="0" lang="zh-CN" sz="1100" u="none" strike="noStrike" kern="1200" cap="none" normalizeH="0" baseline="0" dirty="0">
                        <a:ln>
                          <a:noFill/>
                        </a:ln>
                        <a:solidFill>
                          <a:schemeClr val="dk1"/>
                        </a:solidFill>
                        <a:effectLst/>
                        <a:latin typeface="微软雅黑" pitchFamily="34" charset="-122"/>
                        <a:ea typeface="微软雅黑" pitchFamily="34" charset="-122"/>
                        <a:cs typeface="+mn-cs"/>
                      </a:endParaRPr>
                    </a:p>
                  </a:txBody>
                  <a:tcPr marL="68580" marR="68580" marT="0" marB="0" anchor="ctr"/>
                </a:tc>
              </a:tr>
              <a:tr h="1003490">
                <a:tc>
                  <a:txBody>
                    <a:bodyPr/>
                    <a:lstStyle/>
                    <a:p>
                      <a:pPr algn="l">
                        <a:lnSpc>
                          <a:spcPts val="2800"/>
                        </a:lnSpc>
                        <a:spcAft>
                          <a:spcPts val="0"/>
                        </a:spcAft>
                      </a:pPr>
                      <a:r>
                        <a:rPr lang="zh-CN" sz="1100" dirty="0">
                          <a:solidFill>
                            <a:schemeClr val="tx1"/>
                          </a:solidFill>
                          <a:effectLst/>
                          <a:latin typeface="微软雅黑" pitchFamily="34" charset="-122"/>
                          <a:ea typeface="微软雅黑" pitchFamily="34" charset="-122"/>
                        </a:rPr>
                        <a:t>盈利要求</a:t>
                      </a:r>
                      <a:endParaRPr lang="zh-CN" sz="1100" dirty="0">
                        <a:solidFill>
                          <a:schemeClr val="tx1"/>
                        </a:solidFill>
                        <a:effectLst/>
                        <a:latin typeface="微软雅黑" pitchFamily="34" charset="-122"/>
                        <a:ea typeface="微软雅黑" pitchFamily="34" charset="-122"/>
                      </a:endParaRPr>
                    </a:p>
                  </a:txBody>
                  <a:tcPr marL="68580" marR="68580" marT="0" marB="0" anchor="ctr"/>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kern="1200" cap="none" normalizeH="0" baseline="0" dirty="0" smtClean="0">
                          <a:ln>
                            <a:noFill/>
                          </a:ln>
                          <a:solidFill>
                            <a:schemeClr val="dk1"/>
                          </a:solidFill>
                          <a:effectLst/>
                          <a:latin typeface="微软雅黑" pitchFamily="34" charset="-122"/>
                          <a:ea typeface="微软雅黑" pitchFamily="34" charset="-122"/>
                          <a:cs typeface="+mn-cs"/>
                        </a:rPr>
                        <a:t>最</a:t>
                      </a:r>
                      <a:r>
                        <a:rPr kumimoji="0" lang="zh-CN" sz="1100" u="none" strike="noStrike" kern="1200" cap="none" normalizeH="0" baseline="0" dirty="0" smtClean="0">
                          <a:ln>
                            <a:noFill/>
                          </a:ln>
                          <a:solidFill>
                            <a:schemeClr val="dk1"/>
                          </a:solidFill>
                          <a:effectLst/>
                          <a:latin typeface="微软雅黑" pitchFamily="34" charset="-122"/>
                          <a:ea typeface="微软雅黑" pitchFamily="34" charset="-122"/>
                          <a:cs typeface="+mn-cs"/>
                        </a:rPr>
                        <a:t>近</a:t>
                      </a:r>
                      <a:r>
                        <a:rPr kumimoji="0" lang="zh-CN" sz="1100" u="none" strike="noStrike" kern="1200" cap="none" normalizeH="0" baseline="0" dirty="0">
                          <a:ln>
                            <a:noFill/>
                          </a:ln>
                          <a:solidFill>
                            <a:schemeClr val="dk1"/>
                          </a:solidFill>
                          <a:effectLst/>
                          <a:latin typeface="微软雅黑" pitchFamily="34" charset="-122"/>
                          <a:ea typeface="微软雅黑" pitchFamily="34" charset="-122"/>
                          <a:cs typeface="+mn-cs"/>
                        </a:rPr>
                        <a:t>两年连续盈利</a:t>
                      </a:r>
                      <a:r>
                        <a:rPr kumimoji="0" lang="zh-CN" sz="1100" u="none" strike="noStrike" kern="1200" cap="none" normalizeH="0" baseline="0" dirty="0" smtClean="0">
                          <a:ln>
                            <a:noFill/>
                          </a:ln>
                          <a:solidFill>
                            <a:schemeClr val="dk1"/>
                          </a:solidFill>
                          <a:effectLst/>
                          <a:latin typeface="微软雅黑" pitchFamily="34" charset="-122"/>
                          <a:ea typeface="微软雅黑" pitchFamily="34" charset="-122"/>
                          <a:cs typeface="+mn-cs"/>
                        </a:rPr>
                        <a:t>，</a:t>
                      </a:r>
                      <a:r>
                        <a:rPr kumimoji="0" lang="zh-CN" altLang="en-US" sz="1100" u="none" strike="noStrike" kern="1200" cap="none" normalizeH="0" baseline="0" dirty="0" smtClean="0">
                          <a:ln>
                            <a:noFill/>
                          </a:ln>
                          <a:solidFill>
                            <a:schemeClr val="dk1"/>
                          </a:solidFill>
                          <a:effectLst/>
                          <a:latin typeface="微软雅黑" pitchFamily="34" charset="-122"/>
                          <a:ea typeface="微软雅黑" pitchFamily="34" charset="-122"/>
                          <a:cs typeface="+mn-cs"/>
                        </a:rPr>
                        <a:t>最近两年</a:t>
                      </a:r>
                      <a:r>
                        <a:rPr kumimoji="0" lang="zh-CN" sz="1100" u="none" strike="noStrike" kern="1200" cap="none" normalizeH="0" baseline="0" dirty="0" smtClean="0">
                          <a:ln>
                            <a:noFill/>
                          </a:ln>
                          <a:solidFill>
                            <a:schemeClr val="dk1"/>
                          </a:solidFill>
                          <a:effectLst/>
                          <a:latin typeface="微软雅黑" pitchFamily="34" charset="-122"/>
                          <a:ea typeface="微软雅黑" pitchFamily="34" charset="-122"/>
                          <a:cs typeface="+mn-cs"/>
                        </a:rPr>
                        <a:t>净利</a:t>
                      </a:r>
                      <a:r>
                        <a:rPr kumimoji="0" lang="zh-CN" altLang="en-US" sz="1100" u="none" strike="noStrike" kern="1200" cap="none" normalizeH="0" baseline="0" dirty="0" smtClean="0">
                          <a:ln>
                            <a:noFill/>
                          </a:ln>
                          <a:solidFill>
                            <a:schemeClr val="dk1"/>
                          </a:solidFill>
                          <a:effectLst/>
                          <a:latin typeface="微软雅黑" pitchFamily="34" charset="-122"/>
                          <a:ea typeface="微软雅黑" pitchFamily="34" charset="-122"/>
                          <a:cs typeface="+mn-cs"/>
                        </a:rPr>
                        <a:t>润</a:t>
                      </a:r>
                      <a:r>
                        <a:rPr kumimoji="0" lang="zh-CN" sz="1100" u="none" strike="noStrike" kern="1200" cap="none" normalizeH="0" baseline="0" dirty="0" smtClean="0">
                          <a:ln>
                            <a:noFill/>
                          </a:ln>
                          <a:solidFill>
                            <a:schemeClr val="dk1"/>
                          </a:solidFill>
                          <a:effectLst/>
                          <a:latin typeface="微软雅黑" pitchFamily="34" charset="-122"/>
                          <a:ea typeface="微软雅黑" pitchFamily="34" charset="-122"/>
                          <a:cs typeface="+mn-cs"/>
                        </a:rPr>
                        <a:t>累计</a:t>
                      </a:r>
                      <a:r>
                        <a:rPr kumimoji="0" lang="zh-CN" sz="1100" u="none" strike="noStrike" kern="1200" cap="none" normalizeH="0" baseline="0" dirty="0">
                          <a:ln>
                            <a:noFill/>
                          </a:ln>
                          <a:solidFill>
                            <a:schemeClr val="dk1"/>
                          </a:solidFill>
                          <a:effectLst/>
                          <a:latin typeface="微软雅黑" pitchFamily="34" charset="-122"/>
                          <a:ea typeface="微软雅黑" pitchFamily="34" charset="-122"/>
                          <a:cs typeface="+mn-cs"/>
                        </a:rPr>
                        <a:t>不少于1,000万元；</a:t>
                      </a:r>
                      <a:r>
                        <a:rPr kumimoji="0" lang="zh-CN" sz="1100" u="none" strike="noStrike" kern="1200" cap="none" normalizeH="0" baseline="0" dirty="0" smtClean="0">
                          <a:ln>
                            <a:noFill/>
                          </a:ln>
                          <a:solidFill>
                            <a:schemeClr val="dk1"/>
                          </a:solidFill>
                          <a:effectLst/>
                          <a:latin typeface="微软雅黑" pitchFamily="34" charset="-122"/>
                          <a:ea typeface="微软雅黑" pitchFamily="34" charset="-122"/>
                          <a:cs typeface="+mn-cs"/>
                        </a:rPr>
                        <a:t>或</a:t>
                      </a:r>
                      <a:r>
                        <a:rPr kumimoji="0" lang="zh-CN" altLang="en-US" sz="1100" u="none" strike="noStrike" kern="1200" cap="none" normalizeH="0" baseline="0" dirty="0" smtClean="0">
                          <a:ln>
                            <a:noFill/>
                          </a:ln>
                          <a:solidFill>
                            <a:schemeClr val="dk1"/>
                          </a:solidFill>
                          <a:effectLst/>
                          <a:latin typeface="微软雅黑" pitchFamily="34" charset="-122"/>
                          <a:ea typeface="微软雅黑" pitchFamily="34" charset="-122"/>
                          <a:cs typeface="+mn-cs"/>
                        </a:rPr>
                        <a:t>最近一年盈利，最近一年营业收入不少于</a:t>
                      </a:r>
                      <a:r>
                        <a:rPr kumimoji="0" lang="en-US" altLang="zh-CN" sz="1100" u="none" strike="noStrike" kern="1200" cap="none" normalizeH="0" baseline="0" dirty="0" smtClean="0">
                          <a:ln>
                            <a:noFill/>
                          </a:ln>
                          <a:solidFill>
                            <a:schemeClr val="dk1"/>
                          </a:solidFill>
                          <a:effectLst/>
                          <a:latin typeface="微软雅黑" pitchFamily="34" charset="-122"/>
                          <a:ea typeface="微软雅黑" pitchFamily="34" charset="-122"/>
                          <a:cs typeface="+mn-cs"/>
                        </a:rPr>
                        <a:t>,</a:t>
                      </a:r>
                      <a:r>
                        <a:rPr kumimoji="0" lang="zh-CN" sz="1100" u="none" strike="noStrike" kern="1200" cap="none" normalizeH="0" baseline="0" dirty="0" smtClean="0">
                          <a:ln>
                            <a:noFill/>
                          </a:ln>
                          <a:solidFill>
                            <a:schemeClr val="dk1"/>
                          </a:solidFill>
                          <a:effectLst/>
                          <a:latin typeface="微软雅黑" pitchFamily="34" charset="-122"/>
                          <a:ea typeface="微软雅黑" pitchFamily="34" charset="-122"/>
                          <a:cs typeface="+mn-cs"/>
                        </a:rPr>
                        <a:t>500</a:t>
                      </a:r>
                      <a:r>
                        <a:rPr kumimoji="0" lang="en-US" altLang="zh-CN" sz="1100" u="none" strike="noStrike" kern="1200" cap="none" normalizeH="0" baseline="0" dirty="0" smtClean="0">
                          <a:ln>
                            <a:noFill/>
                          </a:ln>
                          <a:solidFill>
                            <a:schemeClr val="dk1"/>
                          </a:solidFill>
                          <a:effectLst/>
                          <a:latin typeface="微软雅黑" pitchFamily="34" charset="-122"/>
                          <a:ea typeface="微软雅黑" pitchFamily="34" charset="-122"/>
                          <a:cs typeface="+mn-cs"/>
                        </a:rPr>
                        <a:t>0</a:t>
                      </a:r>
                      <a:r>
                        <a:rPr kumimoji="0" lang="zh-CN" sz="1100" u="none" strike="noStrike" kern="1200" cap="none" normalizeH="0" baseline="0" dirty="0" smtClean="0">
                          <a:ln>
                            <a:noFill/>
                          </a:ln>
                          <a:solidFill>
                            <a:schemeClr val="dk1"/>
                          </a:solidFill>
                          <a:effectLst/>
                          <a:latin typeface="微软雅黑" pitchFamily="34" charset="-122"/>
                          <a:ea typeface="微软雅黑" pitchFamily="34" charset="-122"/>
                          <a:cs typeface="+mn-cs"/>
                        </a:rPr>
                        <a:t>万元</a:t>
                      </a:r>
                      <a:endParaRPr kumimoji="0" lang="en-US" altLang="zh-CN" sz="1100" u="none" strike="noStrike" kern="1200" cap="none" normalizeH="0" baseline="0" dirty="0" smtClean="0">
                        <a:ln>
                          <a:noFill/>
                        </a:ln>
                        <a:solidFill>
                          <a:schemeClr val="dk1"/>
                        </a:solidFill>
                        <a:effectLst/>
                        <a:latin typeface="微软雅黑" pitchFamily="34" charset="-122"/>
                        <a:ea typeface="微软雅黑" pitchFamily="34" charset="-122"/>
                        <a:cs typeface="+mn-cs"/>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sz="1100" u="none" strike="noStrike" kern="1200" cap="none" normalizeH="0" baseline="0" dirty="0" smtClean="0">
                          <a:ln>
                            <a:noFill/>
                          </a:ln>
                          <a:solidFill>
                            <a:schemeClr val="dk1"/>
                          </a:solidFill>
                          <a:effectLst/>
                          <a:latin typeface="微软雅黑" pitchFamily="34" charset="-122"/>
                          <a:ea typeface="微软雅黑" pitchFamily="34" charset="-122"/>
                          <a:cs typeface="+mn-cs"/>
                        </a:rPr>
                        <a:t>最近</a:t>
                      </a:r>
                      <a:r>
                        <a:rPr kumimoji="0" lang="zh-CN" sz="1100" u="none" strike="noStrike" kern="1200" cap="none" normalizeH="0" baseline="0" dirty="0">
                          <a:ln>
                            <a:noFill/>
                          </a:ln>
                          <a:solidFill>
                            <a:schemeClr val="dk1"/>
                          </a:solidFill>
                          <a:effectLst/>
                          <a:latin typeface="微软雅黑" pitchFamily="34" charset="-122"/>
                          <a:ea typeface="微软雅黑" pitchFamily="34" charset="-122"/>
                          <a:cs typeface="+mn-cs"/>
                        </a:rPr>
                        <a:t>一期末净资产不少于2,000万元，且不存在未弥补</a:t>
                      </a:r>
                      <a:r>
                        <a:rPr kumimoji="0" lang="zh-CN" sz="1100" u="none" strike="noStrike" kern="1200" cap="none" normalizeH="0" baseline="0" dirty="0" smtClean="0">
                          <a:ln>
                            <a:noFill/>
                          </a:ln>
                          <a:solidFill>
                            <a:schemeClr val="dk1"/>
                          </a:solidFill>
                          <a:effectLst/>
                          <a:latin typeface="微软雅黑" pitchFamily="34" charset="-122"/>
                          <a:ea typeface="微软雅黑" pitchFamily="34" charset="-122"/>
                          <a:cs typeface="+mn-cs"/>
                        </a:rPr>
                        <a:t>亏损</a:t>
                      </a:r>
                      <a:endParaRPr kumimoji="0" lang="en-US" altLang="zh-CN" sz="1100" u="none" strike="noStrike" kern="1200" cap="none" normalizeH="0" baseline="0" dirty="0" smtClean="0">
                        <a:ln>
                          <a:noFill/>
                        </a:ln>
                        <a:solidFill>
                          <a:schemeClr val="dk1"/>
                        </a:solidFill>
                        <a:effectLst/>
                        <a:latin typeface="微软雅黑" pitchFamily="34" charset="-122"/>
                        <a:ea typeface="微软雅黑" pitchFamily="34" charset="-122"/>
                        <a:cs typeface="+mn-cs"/>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kern="1200" cap="none" normalizeH="0" baseline="0" dirty="0" smtClean="0">
                          <a:ln>
                            <a:noFill/>
                          </a:ln>
                          <a:solidFill>
                            <a:schemeClr val="dk1"/>
                          </a:solidFill>
                          <a:effectLst/>
                          <a:latin typeface="微软雅黑" pitchFamily="34" charset="-122"/>
                          <a:ea typeface="微软雅黑" pitchFamily="34" charset="-122"/>
                          <a:cs typeface="+mn-cs"/>
                        </a:rPr>
                        <a:t>发行后股本总额不少于</a:t>
                      </a:r>
                      <a:r>
                        <a:rPr kumimoji="0" lang="en-US" altLang="zh-CN" sz="1100" u="none" strike="noStrike" kern="1200" cap="none" normalizeH="0" baseline="0" dirty="0" smtClean="0">
                          <a:ln>
                            <a:noFill/>
                          </a:ln>
                          <a:solidFill>
                            <a:schemeClr val="dk1"/>
                          </a:solidFill>
                          <a:effectLst/>
                          <a:latin typeface="微软雅黑" pitchFamily="34" charset="-122"/>
                          <a:ea typeface="微软雅黑" pitchFamily="34" charset="-122"/>
                          <a:cs typeface="+mn-cs"/>
                        </a:rPr>
                        <a:t>3,000</a:t>
                      </a:r>
                      <a:r>
                        <a:rPr kumimoji="0" lang="zh-CN" altLang="en-US" sz="1100" u="none" strike="noStrike" kern="1200" cap="none" normalizeH="0" baseline="0" dirty="0" smtClean="0">
                          <a:ln>
                            <a:noFill/>
                          </a:ln>
                          <a:solidFill>
                            <a:schemeClr val="dk1"/>
                          </a:solidFill>
                          <a:effectLst/>
                          <a:latin typeface="微软雅黑" pitchFamily="34" charset="-122"/>
                          <a:ea typeface="微软雅黑" pitchFamily="34" charset="-122"/>
                          <a:cs typeface="+mn-cs"/>
                        </a:rPr>
                        <a:t>万元</a:t>
                      </a:r>
                      <a:endParaRPr kumimoji="0" lang="en-US" altLang="zh-CN" sz="1100" u="none" strike="noStrike" kern="1200" cap="none" normalizeH="0" baseline="0" dirty="0" smtClean="0">
                        <a:ln>
                          <a:noFill/>
                        </a:ln>
                        <a:solidFill>
                          <a:schemeClr val="dk1"/>
                        </a:solidFill>
                        <a:effectLst/>
                        <a:latin typeface="微软雅黑" pitchFamily="34" charset="-122"/>
                        <a:ea typeface="微软雅黑" pitchFamily="34" charset="-122"/>
                        <a:cs typeface="+mn-cs"/>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25700" algn="l"/>
              </a:tabLst>
            </a:pPr>
            <a:r>
              <a:rPr lang="zh-CN" altLang="en-US" sz="3200" dirty="0">
                <a:latin typeface="微软雅黑" pitchFamily="34" charset="-122"/>
                <a:ea typeface="微软雅黑" pitchFamily="34" charset="-122"/>
              </a:rPr>
              <a:t>二、 </a:t>
            </a:r>
            <a:r>
              <a:rPr lang="en-US" altLang="zh-CN" sz="3200" dirty="0" smtClean="0">
                <a:latin typeface="微软雅黑" pitchFamily="34" charset="-122"/>
                <a:ea typeface="微软雅黑" pitchFamily="34" charset="-122"/>
              </a:rPr>
              <a:t>A</a:t>
            </a:r>
            <a:r>
              <a:rPr lang="zh-CN" altLang="en-US" sz="3200" dirty="0" smtClean="0">
                <a:latin typeface="微软雅黑" pitchFamily="34" charset="-122"/>
                <a:ea typeface="微软雅黑" pitchFamily="34" charset="-122"/>
              </a:rPr>
              <a:t>股创业板上市规则</a:t>
            </a:r>
            <a:endParaRPr lang="zh-CN" altLang="en-US" sz="3200" dirty="0" smtClean="0">
              <a:latin typeface="微软雅黑" pitchFamily="34" charset="-122"/>
              <a:ea typeface="微软雅黑" pitchFamily="34" charset="-122"/>
            </a:endParaRPr>
          </a:p>
        </p:txBody>
      </p:sp>
      <p:graphicFrame>
        <p:nvGraphicFramePr>
          <p:cNvPr id="2" name="表格 1"/>
          <p:cNvGraphicFramePr>
            <a:graphicFrameLocks noGrp="1"/>
          </p:cNvGraphicFramePr>
          <p:nvPr/>
        </p:nvGraphicFramePr>
        <p:xfrm>
          <a:off x="508770" y="1417639"/>
          <a:ext cx="7879579" cy="4502905"/>
        </p:xfrm>
        <a:graphic>
          <a:graphicData uri="http://schemas.openxmlformats.org/drawingml/2006/table">
            <a:tbl>
              <a:tblPr firstRow="1" firstCol="1">
                <a:tableStyleId>{21E4AEA4-8DFA-4A89-87EB-49C32662AFE0}</a:tableStyleId>
              </a:tblPr>
              <a:tblGrid>
                <a:gridCol w="1686966"/>
                <a:gridCol w="6192613"/>
              </a:tblGrid>
              <a:tr h="750450">
                <a:tc>
                  <a:txBody>
                    <a:bodyPr/>
                    <a:lstStyle/>
                    <a:p>
                      <a:pPr algn="l">
                        <a:lnSpc>
                          <a:spcPts val="2800"/>
                        </a:lnSpc>
                        <a:spcAft>
                          <a:spcPts val="0"/>
                        </a:spcAft>
                      </a:pPr>
                      <a:r>
                        <a:rPr lang="zh-CN" sz="1100" kern="0" dirty="0">
                          <a:solidFill>
                            <a:schemeClr val="tx1"/>
                          </a:solidFill>
                          <a:effectLst/>
                          <a:latin typeface="微软雅黑" pitchFamily="34" charset="-122"/>
                          <a:ea typeface="微软雅黑" pitchFamily="34" charset="-122"/>
                        </a:rPr>
                        <a:t>条件</a:t>
                      </a:r>
                      <a:endParaRPr lang="zh-CN" sz="1100" kern="100" dirty="0">
                        <a:solidFill>
                          <a:schemeClr val="tx1"/>
                        </a:solidFill>
                        <a:effectLst/>
                        <a:latin typeface="微软雅黑" pitchFamily="34" charset="-122"/>
                        <a:ea typeface="微软雅黑" pitchFamily="34" charset="-122"/>
                        <a:cs typeface="Times New Roman" panose="02020503050405090304"/>
                      </a:endParaRPr>
                    </a:p>
                  </a:txBody>
                  <a:tcPr marL="68580" marR="68580" marT="0" marB="0" anchor="ctr"/>
                </a:tc>
                <a:tc>
                  <a:txBody>
                    <a:bodyPr/>
                    <a:lstStyle/>
                    <a:p>
                      <a:pPr marL="0" marR="0" lvl="0" indent="0" algn="ctr" defTabSz="914400" rtl="0" eaLnBrk="1" fontAlgn="base" latinLnBrk="0" hangingPunct="1">
                        <a:lnSpc>
                          <a:spcPct val="100000"/>
                        </a:lnSpc>
                        <a:spcBef>
                          <a:spcPct val="40000"/>
                        </a:spcBef>
                        <a:spcAft>
                          <a:spcPct val="0"/>
                        </a:spcAft>
                        <a:buClrTx/>
                        <a:buSzTx/>
                        <a:buFontTx/>
                        <a:buNone/>
                      </a:pPr>
                      <a:r>
                        <a:rPr kumimoji="0" lang="en-US" altLang="zh-CN" sz="1100" u="none" strike="noStrike" cap="none" normalizeH="0" baseline="0" dirty="0" smtClean="0">
                          <a:ln>
                            <a:noFill/>
                          </a:ln>
                          <a:solidFill>
                            <a:schemeClr val="tx1"/>
                          </a:solidFill>
                          <a:effectLst/>
                          <a:latin typeface="微软雅黑" pitchFamily="34" charset="-122"/>
                          <a:ea typeface="微软雅黑" pitchFamily="34" charset="-122"/>
                        </a:rPr>
                        <a:t>A</a:t>
                      </a:r>
                      <a:r>
                        <a:rPr kumimoji="0" lang="zh-CN" altLang="en-US" sz="1100" u="none" strike="noStrike" cap="none" normalizeH="0" baseline="0" dirty="0" smtClean="0">
                          <a:ln>
                            <a:noFill/>
                          </a:ln>
                          <a:solidFill>
                            <a:schemeClr val="tx1"/>
                          </a:solidFill>
                          <a:effectLst/>
                          <a:latin typeface="微软雅黑" pitchFamily="34" charset="-122"/>
                          <a:ea typeface="微软雅黑" pitchFamily="34" charset="-122"/>
                        </a:rPr>
                        <a:t>股创业板上市</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68580" marR="68580" marT="0" marB="0" anchor="ctr"/>
                </a:tc>
              </a:tr>
              <a:tr h="750491">
                <a:tc>
                  <a:txBody>
                    <a:bodyPr/>
                    <a:lstStyle/>
                    <a:p>
                      <a:pPr algn="l">
                        <a:lnSpc>
                          <a:spcPts val="2800"/>
                        </a:lnSpc>
                        <a:spcAft>
                          <a:spcPts val="0"/>
                        </a:spcAft>
                      </a:pPr>
                      <a:r>
                        <a:rPr lang="zh-CN" altLang="en-US" sz="1100" kern="100" dirty="0">
                          <a:solidFill>
                            <a:schemeClr val="tx1"/>
                          </a:solidFill>
                          <a:effectLst/>
                          <a:latin typeface="微软雅黑" pitchFamily="34" charset="-122"/>
                          <a:ea typeface="微软雅黑" pitchFamily="34" charset="-122"/>
                        </a:rPr>
                        <a:t>主营业务</a:t>
                      </a:r>
                      <a:endParaRPr lang="zh-CN" sz="1100" kern="100" dirty="0">
                        <a:solidFill>
                          <a:schemeClr val="tx1"/>
                        </a:solidFill>
                        <a:effectLst/>
                        <a:latin typeface="微软雅黑" pitchFamily="34" charset="-122"/>
                        <a:ea typeface="微软雅黑" pitchFamily="34" charset="-122"/>
                        <a:cs typeface="Times New Roman" panose="02020503050405090304"/>
                      </a:endParaRPr>
                    </a:p>
                  </a:txBody>
                  <a:tcPr marL="68580" marR="68580" marT="0" marB="0" anchor="ctr"/>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kern="1200" cap="none" normalizeH="0" baseline="0" dirty="0" smtClean="0">
                          <a:ln>
                            <a:noFill/>
                          </a:ln>
                          <a:solidFill>
                            <a:schemeClr val="dk1"/>
                          </a:solidFill>
                          <a:effectLst/>
                          <a:latin typeface="微软雅黑" pitchFamily="34" charset="-122"/>
                          <a:ea typeface="微软雅黑" pitchFamily="34" charset="-122"/>
                          <a:cs typeface="+mn-cs"/>
                          <a:sym typeface="Calibri" panose="020F0502020204030204"/>
                        </a:rPr>
                        <a:t>发行人应当主要经营一种业务，其生产经营活动符合法律、行政法规和公司章程的规定，符合国家产业政策及环境保护政策</a:t>
                      </a:r>
                      <a:endParaRPr kumimoji="0" lang="en-US" altLang="zh-CN" sz="1100" u="none" strike="noStrike" kern="1200" cap="none" normalizeH="0" baseline="0" dirty="0">
                        <a:ln>
                          <a:noFill/>
                        </a:ln>
                        <a:solidFill>
                          <a:schemeClr val="dk1"/>
                        </a:solidFill>
                        <a:effectLst/>
                        <a:latin typeface="微软雅黑" pitchFamily="34" charset="-122"/>
                        <a:ea typeface="微软雅黑" pitchFamily="34" charset="-122"/>
                        <a:cs typeface="+mn-cs"/>
                        <a:sym typeface="Calibri" panose="020F0502020204030204"/>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zh-CN" sz="1100" u="none" strike="noStrike" kern="1200" cap="none" normalizeH="0" baseline="0" dirty="0">
                          <a:ln>
                            <a:noFill/>
                          </a:ln>
                          <a:solidFill>
                            <a:schemeClr val="dk1"/>
                          </a:solidFill>
                          <a:effectLst/>
                          <a:latin typeface="微软雅黑" pitchFamily="34" charset="-122"/>
                          <a:ea typeface="微软雅黑" pitchFamily="34" charset="-122"/>
                          <a:cs typeface="+mn-cs"/>
                          <a:sym typeface="Calibri" panose="020F0502020204030204"/>
                        </a:rPr>
                        <a:t>同时，要求募集资金只能用于发展主营业务</a:t>
                      </a:r>
                      <a:endParaRPr kumimoji="0" lang="zh-CN" altLang="en-US" sz="1100" u="none" strike="noStrike" kern="1200" cap="none" normalizeH="0" baseline="0" dirty="0">
                        <a:ln>
                          <a:noFill/>
                        </a:ln>
                        <a:solidFill>
                          <a:schemeClr val="dk1"/>
                        </a:solidFill>
                        <a:effectLst/>
                        <a:latin typeface="微软雅黑" pitchFamily="34" charset="-122"/>
                        <a:ea typeface="微软雅黑" pitchFamily="34" charset="-122"/>
                        <a:cs typeface="+mn-cs"/>
                        <a:sym typeface="Calibri" panose="020F0502020204030204"/>
                      </a:endParaRPr>
                    </a:p>
                  </a:txBody>
                  <a:tcPr marL="68580" marR="68580" marT="0" marB="0" anchor="ctr"/>
                </a:tc>
              </a:tr>
              <a:tr h="750491">
                <a:tc>
                  <a:txBody>
                    <a:bodyPr/>
                    <a:lstStyle/>
                    <a:p>
                      <a:pPr algn="l">
                        <a:lnSpc>
                          <a:spcPts val="2800"/>
                        </a:lnSpc>
                        <a:spcAft>
                          <a:spcPts val="0"/>
                        </a:spcAft>
                      </a:pPr>
                      <a:r>
                        <a:rPr lang="zh-CN" altLang="en-US" sz="1100" kern="100" dirty="0">
                          <a:solidFill>
                            <a:schemeClr val="tx1"/>
                          </a:solidFill>
                          <a:effectLst/>
                          <a:latin typeface="微软雅黑" pitchFamily="34" charset="-122"/>
                          <a:ea typeface="微软雅黑" pitchFamily="34" charset="-122"/>
                        </a:rPr>
                        <a:t>董事及管理层</a:t>
                      </a:r>
                      <a:endParaRPr lang="zh-CN" sz="1100" kern="100" dirty="0">
                        <a:solidFill>
                          <a:schemeClr val="tx1"/>
                        </a:solidFill>
                        <a:effectLst/>
                        <a:latin typeface="微软雅黑" pitchFamily="34" charset="-122"/>
                        <a:ea typeface="微软雅黑" pitchFamily="34" charset="-122"/>
                        <a:cs typeface="Times New Roman" panose="02020503050405090304"/>
                      </a:endParaRPr>
                    </a:p>
                  </a:txBody>
                  <a:tcPr marL="68580" marR="68580" marT="0" marB="0" anchor="ctr"/>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kern="1200" cap="none" normalizeH="0" baseline="0" dirty="0">
                          <a:ln>
                            <a:noFill/>
                          </a:ln>
                          <a:solidFill>
                            <a:schemeClr val="dk1"/>
                          </a:solidFill>
                          <a:effectLst/>
                          <a:latin typeface="微软雅黑" pitchFamily="34" charset="-122"/>
                          <a:ea typeface="微软雅黑" pitchFamily="34" charset="-122"/>
                          <a:cs typeface="+mn-cs"/>
                        </a:rPr>
                        <a:t>最近</a:t>
                      </a:r>
                      <a:r>
                        <a:rPr kumimoji="0" lang="en-US" altLang="zh-CN" sz="1100" u="none" strike="noStrike" kern="1200" cap="none" normalizeH="0" baseline="0" dirty="0">
                          <a:ln>
                            <a:noFill/>
                          </a:ln>
                          <a:solidFill>
                            <a:schemeClr val="dk1"/>
                          </a:solidFill>
                          <a:effectLst/>
                          <a:latin typeface="微软雅黑" pitchFamily="34" charset="-122"/>
                          <a:ea typeface="微软雅黑" pitchFamily="34" charset="-122"/>
                          <a:cs typeface="+mn-cs"/>
                        </a:rPr>
                        <a:t>2</a:t>
                      </a:r>
                      <a:r>
                        <a:rPr kumimoji="0" lang="zh-CN" altLang="en-US" sz="1100" u="none" strike="noStrike" kern="1200" cap="none" normalizeH="0" baseline="0" dirty="0">
                          <a:ln>
                            <a:noFill/>
                          </a:ln>
                          <a:solidFill>
                            <a:schemeClr val="dk1"/>
                          </a:solidFill>
                          <a:effectLst/>
                          <a:latin typeface="微软雅黑" pitchFamily="34" charset="-122"/>
                          <a:ea typeface="微软雅黑" pitchFamily="34" charset="-122"/>
                          <a:cs typeface="+mn-cs"/>
                        </a:rPr>
                        <a:t>年内没有发生重大变化</a:t>
                      </a:r>
                      <a:endParaRPr kumimoji="0" lang="zh-CN" sz="1100" u="none" strike="noStrike" kern="1200" cap="none" normalizeH="0" baseline="0" dirty="0">
                        <a:ln>
                          <a:noFill/>
                        </a:ln>
                        <a:solidFill>
                          <a:schemeClr val="dk1"/>
                        </a:solidFill>
                        <a:effectLst/>
                        <a:latin typeface="微软雅黑" pitchFamily="34" charset="-122"/>
                        <a:ea typeface="微软雅黑" pitchFamily="34" charset="-122"/>
                        <a:cs typeface="+mn-cs"/>
                      </a:endParaRPr>
                    </a:p>
                  </a:txBody>
                  <a:tcPr marL="68580" marR="68580" marT="0" marB="0" anchor="ctr"/>
                </a:tc>
              </a:tr>
              <a:tr h="750491">
                <a:tc>
                  <a:txBody>
                    <a:bodyPr/>
                    <a:lstStyle/>
                    <a:p>
                      <a:pPr algn="l">
                        <a:lnSpc>
                          <a:spcPts val="2800"/>
                        </a:lnSpc>
                        <a:spcAft>
                          <a:spcPts val="0"/>
                        </a:spcAft>
                      </a:pPr>
                      <a:r>
                        <a:rPr lang="zh-CN" altLang="en-US" sz="1100" kern="100" dirty="0">
                          <a:solidFill>
                            <a:schemeClr val="tx1"/>
                          </a:solidFill>
                          <a:effectLst/>
                          <a:latin typeface="微软雅黑" pitchFamily="34" charset="-122"/>
                          <a:ea typeface="微软雅黑" pitchFamily="34" charset="-122"/>
                        </a:rPr>
                        <a:t>实际控制人</a:t>
                      </a:r>
                      <a:endParaRPr lang="zh-CN" sz="1100" kern="100" dirty="0">
                        <a:solidFill>
                          <a:schemeClr val="tx1"/>
                        </a:solidFill>
                        <a:effectLst/>
                        <a:latin typeface="微软雅黑" pitchFamily="34" charset="-122"/>
                        <a:ea typeface="微软雅黑" pitchFamily="34" charset="-122"/>
                        <a:cs typeface="Times New Roman" panose="02020503050405090304"/>
                      </a:endParaRPr>
                    </a:p>
                  </a:txBody>
                  <a:tcPr marL="68580" marR="68580" marT="0" marB="0" anchor="ctr"/>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kern="1200" cap="none" normalizeH="0" baseline="0" dirty="0">
                          <a:ln>
                            <a:noFill/>
                          </a:ln>
                          <a:solidFill>
                            <a:schemeClr val="dk1"/>
                          </a:solidFill>
                          <a:effectLst/>
                          <a:latin typeface="微软雅黑" pitchFamily="34" charset="-122"/>
                          <a:ea typeface="微软雅黑" pitchFamily="34" charset="-122"/>
                          <a:cs typeface="+mn-cs"/>
                        </a:rPr>
                        <a:t>最近</a:t>
                      </a:r>
                      <a:r>
                        <a:rPr kumimoji="0" lang="en-US" altLang="zh-CN" sz="1100" u="none" strike="noStrike" kern="1200" cap="none" normalizeH="0" baseline="0" dirty="0">
                          <a:ln>
                            <a:noFill/>
                          </a:ln>
                          <a:solidFill>
                            <a:schemeClr val="dk1"/>
                          </a:solidFill>
                          <a:effectLst/>
                          <a:latin typeface="微软雅黑" pitchFamily="34" charset="-122"/>
                          <a:ea typeface="微软雅黑" pitchFamily="34" charset="-122"/>
                          <a:cs typeface="+mn-cs"/>
                        </a:rPr>
                        <a:t>2</a:t>
                      </a:r>
                      <a:r>
                        <a:rPr kumimoji="0" lang="zh-CN" altLang="en-US" sz="1100" u="none" strike="noStrike" kern="1200" cap="none" normalizeH="0" baseline="0" dirty="0">
                          <a:ln>
                            <a:noFill/>
                          </a:ln>
                          <a:solidFill>
                            <a:schemeClr val="dk1"/>
                          </a:solidFill>
                          <a:effectLst/>
                          <a:latin typeface="微软雅黑" pitchFamily="34" charset="-122"/>
                          <a:ea typeface="微软雅黑" pitchFamily="34" charset="-122"/>
                          <a:cs typeface="+mn-cs"/>
                        </a:rPr>
                        <a:t>年内实际控制人未发生变更</a:t>
                      </a:r>
                      <a:endParaRPr kumimoji="0" lang="zh-CN" sz="1100" u="none" strike="noStrike" kern="1200" cap="none" normalizeH="0" baseline="0" dirty="0">
                        <a:ln>
                          <a:noFill/>
                        </a:ln>
                        <a:solidFill>
                          <a:schemeClr val="dk1"/>
                        </a:solidFill>
                        <a:effectLst/>
                        <a:latin typeface="微软雅黑" pitchFamily="34" charset="-122"/>
                        <a:ea typeface="微软雅黑" pitchFamily="34" charset="-122"/>
                        <a:cs typeface="+mn-cs"/>
                      </a:endParaRPr>
                    </a:p>
                  </a:txBody>
                  <a:tcPr marL="68580" marR="68580" marT="0" marB="0" anchor="ctr"/>
                </a:tc>
              </a:tr>
              <a:tr h="750491">
                <a:tc>
                  <a:txBody>
                    <a:bodyPr/>
                    <a:lstStyle/>
                    <a:p>
                      <a:pPr algn="l">
                        <a:lnSpc>
                          <a:spcPts val="2800"/>
                        </a:lnSpc>
                        <a:spcAft>
                          <a:spcPts val="0"/>
                        </a:spcAft>
                      </a:pPr>
                      <a:r>
                        <a:rPr lang="zh-CN" altLang="en-US" sz="1100" kern="100" dirty="0">
                          <a:solidFill>
                            <a:schemeClr val="tx1"/>
                          </a:solidFill>
                          <a:effectLst/>
                          <a:latin typeface="微软雅黑" pitchFamily="34" charset="-122"/>
                          <a:ea typeface="微软雅黑" pitchFamily="34" charset="-122"/>
                        </a:rPr>
                        <a:t>同业竞争</a:t>
                      </a:r>
                      <a:endParaRPr lang="zh-CN" sz="1100" kern="100" dirty="0">
                        <a:solidFill>
                          <a:schemeClr val="tx1"/>
                        </a:solidFill>
                        <a:effectLst/>
                        <a:latin typeface="微软雅黑" pitchFamily="34" charset="-122"/>
                        <a:ea typeface="微软雅黑" pitchFamily="34" charset="-122"/>
                        <a:cs typeface="Times New Roman" panose="02020503050405090304"/>
                      </a:endParaRPr>
                    </a:p>
                  </a:txBody>
                  <a:tcPr marL="68580" marR="68580" marT="0" marB="0" anchor="ctr"/>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kern="1200" cap="none" normalizeH="0" baseline="0" dirty="0">
                          <a:ln>
                            <a:noFill/>
                          </a:ln>
                          <a:solidFill>
                            <a:schemeClr val="dk1"/>
                          </a:solidFill>
                          <a:effectLst/>
                          <a:latin typeface="微软雅黑" pitchFamily="34" charset="-122"/>
                          <a:ea typeface="微软雅黑" pitchFamily="34" charset="-122"/>
                          <a:cs typeface="+mn-cs"/>
                        </a:rPr>
                        <a:t>发行人的业务与控股股东、实际控制人及其控制的其他企业间不得有同业竞争</a:t>
                      </a:r>
                      <a:endParaRPr kumimoji="0" lang="zh-CN" sz="1100" u="none" strike="noStrike" kern="1200" cap="none" normalizeH="0" baseline="0" dirty="0">
                        <a:ln>
                          <a:noFill/>
                        </a:ln>
                        <a:solidFill>
                          <a:schemeClr val="dk1"/>
                        </a:solidFill>
                        <a:effectLst/>
                        <a:latin typeface="微软雅黑" pitchFamily="34" charset="-122"/>
                        <a:ea typeface="微软雅黑" pitchFamily="34" charset="-122"/>
                        <a:cs typeface="+mn-cs"/>
                      </a:endParaRPr>
                    </a:p>
                  </a:txBody>
                  <a:tcPr marL="68580" marR="68580" marT="0" marB="0" anchor="ctr"/>
                </a:tc>
              </a:tr>
              <a:tr h="750491">
                <a:tc>
                  <a:txBody>
                    <a:bodyPr/>
                    <a:lstStyle/>
                    <a:p>
                      <a:pPr algn="l">
                        <a:lnSpc>
                          <a:spcPts val="2800"/>
                        </a:lnSpc>
                        <a:spcAft>
                          <a:spcPts val="0"/>
                        </a:spcAft>
                      </a:pPr>
                      <a:r>
                        <a:rPr lang="zh-CN" altLang="en-US" sz="1100" kern="0" dirty="0">
                          <a:solidFill>
                            <a:schemeClr val="tx1"/>
                          </a:solidFill>
                          <a:effectLst/>
                          <a:latin typeface="微软雅黑" pitchFamily="34" charset="-122"/>
                          <a:ea typeface="微软雅黑" pitchFamily="34" charset="-122"/>
                        </a:rPr>
                        <a:t>关联交易</a:t>
                      </a:r>
                      <a:endParaRPr lang="zh-CN" sz="1100" kern="100" dirty="0">
                        <a:solidFill>
                          <a:schemeClr val="tx1"/>
                        </a:solidFill>
                        <a:effectLst/>
                        <a:latin typeface="微软雅黑" pitchFamily="34" charset="-122"/>
                        <a:ea typeface="微软雅黑" pitchFamily="34" charset="-122"/>
                        <a:cs typeface="Times New Roman" panose="02020503050405090304"/>
                      </a:endParaRPr>
                    </a:p>
                  </a:txBody>
                  <a:tcPr marL="68580" marR="68580" marT="0" marB="0" anchor="ctr"/>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u="none" strike="noStrike" kern="1200" cap="none" normalizeH="0" baseline="0" dirty="0">
                          <a:ln>
                            <a:noFill/>
                          </a:ln>
                          <a:solidFill>
                            <a:schemeClr val="dk1"/>
                          </a:solidFill>
                          <a:effectLst/>
                          <a:latin typeface="微软雅黑" pitchFamily="34" charset="-122"/>
                          <a:ea typeface="微软雅黑" pitchFamily="34" charset="-122"/>
                          <a:cs typeface="+mn-cs"/>
                        </a:rPr>
                        <a:t>不得有显失公平的关联交易</a:t>
                      </a:r>
                      <a:endParaRPr kumimoji="0" lang="zh-CN" sz="1100" u="none" strike="noStrike" kern="1200" cap="none" normalizeH="0" baseline="0" dirty="0">
                        <a:ln>
                          <a:noFill/>
                        </a:ln>
                        <a:solidFill>
                          <a:schemeClr val="dk1"/>
                        </a:solidFill>
                        <a:effectLst/>
                        <a:latin typeface="微软雅黑" pitchFamily="34" charset="-122"/>
                        <a:ea typeface="微软雅黑" pitchFamily="34" charset="-122"/>
                        <a:cs typeface="+mn-cs"/>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6675" name="Group 3"/>
          <p:cNvGraphicFramePr>
            <a:graphicFrameLocks noGrp="1"/>
          </p:cNvGraphicFramePr>
          <p:nvPr/>
        </p:nvGraphicFramePr>
        <p:xfrm>
          <a:off x="539750" y="1412875"/>
          <a:ext cx="7848600" cy="4320000"/>
        </p:xfrm>
        <a:graphic>
          <a:graphicData uri="http://schemas.openxmlformats.org/drawingml/2006/table">
            <a:tbl>
              <a:tblPr firstRow="1" firstCol="1">
                <a:tableStyleId>{21E4AEA4-8DFA-4A89-87EB-49C32662AFE0}</a:tableStyleId>
              </a:tblPr>
              <a:tblGrid>
                <a:gridCol w="1688606"/>
                <a:gridCol w="6159994"/>
              </a:tblGrid>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rPr>
                        <a:t>条件</a:t>
                      </a:r>
                      <a:endParaRPr kumimoji="0" lang="zh-CN" altLang="en-US" sz="1100" b="1" u="none" strike="noStrike" kern="1200" cap="none" normalizeH="0" baseline="0" dirty="0" smtClean="0">
                        <a:ln>
                          <a:noFill/>
                        </a:ln>
                        <a:solidFill>
                          <a:schemeClr val="tx1"/>
                        </a:solidFill>
                        <a:effectLst/>
                        <a:latin typeface="微软雅黑" pitchFamily="34" charset="-122"/>
                        <a:ea typeface="微软雅黑" pitchFamily="34" charset="-122"/>
                        <a:cs typeface="+mn-cs"/>
                      </a:endParaRPr>
                    </a:p>
                  </a:txBody>
                  <a:tcPr marL="83099" marR="83099" marT="40330" marB="40330" anchor="ctr" horzOverflow="overflow"/>
                </a:tc>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ctr" defTabSz="914400" rtl="0" eaLnBrk="1" fontAlgn="base" latinLnBrk="0" hangingPunct="1">
                        <a:lnSpc>
                          <a:spcPct val="100000"/>
                        </a:lnSpc>
                        <a:spcBef>
                          <a:spcPct val="40000"/>
                        </a:spcBef>
                        <a:spcAft>
                          <a:spcPct val="0"/>
                        </a:spcAft>
                        <a:buClrTx/>
                        <a:buSzTx/>
                        <a:buFontTx/>
                        <a:buNone/>
                      </a:pPr>
                      <a:r>
                        <a:rPr kumimoji="0" lang="en-US" altLang="zh-CN" sz="1100" u="none" strike="noStrike" cap="none" normalizeH="0" baseline="0" dirty="0" smtClean="0">
                          <a:ln>
                            <a:noFill/>
                          </a:ln>
                          <a:effectLst/>
                          <a:latin typeface="微软雅黑" pitchFamily="34" charset="-122"/>
                          <a:ea typeface="微软雅黑" pitchFamily="34" charset="-122"/>
                        </a:rPr>
                        <a:t>A</a:t>
                      </a:r>
                      <a:r>
                        <a:rPr kumimoji="0" lang="zh-CN" altLang="en-US" sz="1100" u="none" strike="noStrike" cap="none" normalizeH="0" baseline="0" dirty="0" smtClean="0">
                          <a:ln>
                            <a:noFill/>
                          </a:ln>
                          <a:effectLst/>
                          <a:latin typeface="微软雅黑" pitchFamily="34" charset="-122"/>
                          <a:ea typeface="微软雅黑" pitchFamily="34" charset="-122"/>
                        </a:rPr>
                        <a:t>股创业板上市</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83099" marR="83099" marT="40330" marB="40330" anchor="ctr" horzOverflow="overflow"/>
                </a:tc>
              </a:tr>
              <a:tr h="720000">
                <a:tc>
                  <a:txBody>
                    <a:bodyPr/>
                    <a:lstStyle>
                      <a:lvl1pPr algn="just">
                        <a:lnSpc>
                          <a:spcPct val="110000"/>
                        </a:lnSpc>
                        <a:spcBef>
                          <a:spcPct val="40000"/>
                        </a:spcBef>
                        <a:buSzPct val="80000"/>
                        <a:buFont typeface="Wingdings" panose="05000000000000000000" pitchFamily="2" charset="2"/>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defRPr sz="1000">
                          <a:solidFill>
                            <a:schemeClr val="tx1"/>
                          </a:solidFill>
                          <a:latin typeface="Arial" panose="020B0604020202090204" pitchFamily="34" charset="0"/>
                          <a:ea typeface="楷体_GB2312" pitchFamily="49" charset="-122"/>
                        </a:defRPr>
                      </a:lvl2pPr>
                      <a:lvl3pPr algn="l">
                        <a:spcBef>
                          <a:spcPct val="20000"/>
                        </a:spcBef>
                        <a:defRPr sz="2300">
                          <a:solidFill>
                            <a:schemeClr val="tx1"/>
                          </a:solidFill>
                          <a:latin typeface="Arial" panose="020B0604020202090204" pitchFamily="34" charset="0"/>
                          <a:ea typeface="宋体" charset="-122"/>
                        </a:defRPr>
                      </a:lvl3pPr>
                      <a:lvl4pPr algn="l">
                        <a:spcBef>
                          <a:spcPct val="20000"/>
                        </a:spcBef>
                        <a:defRPr sz="2000">
                          <a:solidFill>
                            <a:schemeClr val="tx1"/>
                          </a:solidFill>
                          <a:latin typeface="Arial" panose="020B0604020202090204" pitchFamily="34" charset="0"/>
                          <a:ea typeface="宋体" charset="-122"/>
                        </a:defRPr>
                      </a:lvl4pPr>
                      <a:lvl5pPr algn="l">
                        <a:spcBef>
                          <a:spcPct val="20000"/>
                        </a:spcBef>
                        <a:defRPr sz="2000">
                          <a:solidFill>
                            <a:schemeClr val="tx1"/>
                          </a:solidFill>
                          <a:latin typeface="Arial" panose="020B0604020202090204" pitchFamily="34" charset="0"/>
                          <a:ea typeface="宋体" charset="-122"/>
                        </a:defRPr>
                      </a:lvl5pPr>
                      <a:lvl6pPr fontAlgn="base">
                        <a:spcBef>
                          <a:spcPct val="20000"/>
                        </a:spcBef>
                        <a:spcAft>
                          <a:spcPct val="0"/>
                        </a:spcAft>
                        <a:defRPr sz="2000">
                          <a:solidFill>
                            <a:schemeClr val="tx1"/>
                          </a:solidFill>
                          <a:latin typeface="Arial" panose="020B0604020202090204" pitchFamily="34" charset="0"/>
                          <a:ea typeface="宋体" charset="-122"/>
                        </a:defRPr>
                      </a:lvl6pPr>
                      <a:lvl7pPr fontAlgn="base">
                        <a:spcBef>
                          <a:spcPct val="20000"/>
                        </a:spcBef>
                        <a:spcAft>
                          <a:spcPct val="0"/>
                        </a:spcAft>
                        <a:defRPr sz="2000">
                          <a:solidFill>
                            <a:schemeClr val="tx1"/>
                          </a:solidFill>
                          <a:latin typeface="Arial" panose="020B0604020202090204" pitchFamily="34" charset="0"/>
                          <a:ea typeface="宋体" charset="-122"/>
                        </a:defRPr>
                      </a:lvl7pPr>
                      <a:lvl8pPr fontAlgn="base">
                        <a:spcBef>
                          <a:spcPct val="20000"/>
                        </a:spcBef>
                        <a:spcAft>
                          <a:spcPct val="0"/>
                        </a:spcAft>
                        <a:defRPr sz="2000">
                          <a:solidFill>
                            <a:schemeClr val="tx1"/>
                          </a:solidFill>
                          <a:latin typeface="Arial" panose="020B0604020202090204" pitchFamily="34" charset="0"/>
                          <a:ea typeface="宋体" charset="-122"/>
                        </a:defRPr>
                      </a:lvl8pPr>
                      <a:lvl9pPr fontAlgn="base">
                        <a:spcBef>
                          <a:spcPct val="20000"/>
                        </a:spcBef>
                        <a:spcAft>
                          <a:spcPct val="0"/>
                        </a:spcAft>
                        <a:defRPr sz="2000">
                          <a:solidFill>
                            <a:schemeClr val="tx1"/>
                          </a:solidFill>
                          <a:latin typeface="Arial" panose="020B0604020202090204" pitchFamily="34" charset="0"/>
                          <a:ea typeface="宋体" charset="-122"/>
                        </a:defRPr>
                      </a:lvl9p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关联交易</a:t>
                      </a:r>
                      <a:endParaRPr kumimoji="0" lang="zh-CN" altLang="en-US" sz="1100" b="1" i="0" u="none" strike="noStrike"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32722" marR="32722" marT="31755" marB="31755" anchor="ctr" horzOverflow="overflow"/>
                </a:tc>
                <a:tc>
                  <a:txBody>
                    <a:bodyPr/>
                    <a:lstStyle>
                      <a:lvl1pPr marL="88900" indent="-88900" algn="just">
                        <a:lnSpc>
                          <a:spcPct val="110000"/>
                        </a:lnSpc>
                        <a:spcBef>
                          <a:spcPct val="40000"/>
                        </a:spcBef>
                        <a:buSzPct val="80000"/>
                        <a:buFont typeface="Wingdings" panose="05000000000000000000" pitchFamily="2" charset="2"/>
                        <a:tabLst>
                          <a:tab pos="410845" algn="l"/>
                        </a:tabLst>
                        <a:defRPr sz="1000">
                          <a:solidFill>
                            <a:schemeClr val="tx1"/>
                          </a:solidFill>
                          <a:latin typeface="Arial" panose="020B0604020202090204" pitchFamily="34" charset="0"/>
                          <a:ea typeface="楷体_GB2312" pitchFamily="49" charset="-122"/>
                        </a:defRPr>
                      </a:lvl1pPr>
                      <a:lvl2pPr algn="just">
                        <a:lnSpc>
                          <a:spcPct val="110000"/>
                        </a:lnSpc>
                        <a:spcBef>
                          <a:spcPct val="40000"/>
                        </a:spcBef>
                        <a:buSzPct val="80000"/>
                        <a:buFont typeface="Arial" panose="020B0604020202090204" pitchFamily="34" charset="0"/>
                        <a:tabLst>
                          <a:tab pos="410845" algn="l"/>
                        </a:tabLst>
                        <a:defRPr sz="1000">
                          <a:solidFill>
                            <a:schemeClr val="tx1"/>
                          </a:solidFill>
                          <a:latin typeface="Arial" panose="020B0604020202090204" pitchFamily="34" charset="0"/>
                          <a:ea typeface="楷体_GB2312" pitchFamily="49" charset="-122"/>
                        </a:defRPr>
                      </a:lvl2pPr>
                      <a:lvl3pPr algn="l">
                        <a:spcBef>
                          <a:spcPct val="20000"/>
                        </a:spcBef>
                        <a:tabLst>
                          <a:tab pos="410845" algn="l"/>
                        </a:tabLst>
                        <a:defRPr sz="2300">
                          <a:solidFill>
                            <a:schemeClr val="tx1"/>
                          </a:solidFill>
                          <a:latin typeface="Arial" panose="020B0604020202090204" pitchFamily="34" charset="0"/>
                          <a:ea typeface="宋体" charset="-122"/>
                        </a:defRPr>
                      </a:lvl3pPr>
                      <a:lvl4pPr algn="l">
                        <a:spcBef>
                          <a:spcPct val="20000"/>
                        </a:spcBef>
                        <a:tabLst>
                          <a:tab pos="410845" algn="l"/>
                        </a:tabLst>
                        <a:defRPr sz="2000">
                          <a:solidFill>
                            <a:schemeClr val="tx1"/>
                          </a:solidFill>
                          <a:latin typeface="Arial" panose="020B0604020202090204" pitchFamily="34" charset="0"/>
                          <a:ea typeface="宋体" charset="-122"/>
                        </a:defRPr>
                      </a:lvl4pPr>
                      <a:lvl5pPr algn="l">
                        <a:spcBef>
                          <a:spcPct val="20000"/>
                        </a:spcBef>
                        <a:tabLst>
                          <a:tab pos="410845" algn="l"/>
                        </a:tabLst>
                        <a:defRPr sz="2000">
                          <a:solidFill>
                            <a:schemeClr val="tx1"/>
                          </a:solidFill>
                          <a:latin typeface="Arial" panose="020B0604020202090204" pitchFamily="34" charset="0"/>
                          <a:ea typeface="宋体" charset="-122"/>
                        </a:defRPr>
                      </a:lvl5pPr>
                      <a:lvl6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6pPr>
                      <a:lvl7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7pPr>
                      <a:lvl8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8pPr>
                      <a:lvl9pPr fontAlgn="base">
                        <a:spcBef>
                          <a:spcPct val="20000"/>
                        </a:spcBef>
                        <a:spcAft>
                          <a:spcPct val="0"/>
                        </a:spcAft>
                        <a:tabLst>
                          <a:tab pos="410845" algn="l"/>
                        </a:tabLst>
                        <a:defRPr sz="2000">
                          <a:solidFill>
                            <a:schemeClr val="tx1"/>
                          </a:solidFill>
                          <a:latin typeface="Arial" panose="020B0604020202090204" pitchFamily="34" charset="0"/>
                          <a:ea typeface="宋体" charset="-122"/>
                        </a:defRPr>
                      </a:lvl9p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rPr>
                        <a:t>不得有显失公平的关联交易</a:t>
                      </a:r>
                      <a:endParaRPr kumimoji="0" lang="zh-CN" altLang="en-US" sz="1100" b="0" i="0" u="none" strike="noStrike" cap="none" normalizeH="0" baseline="0" dirty="0" smtClean="0">
                        <a:ln>
                          <a:noFill/>
                        </a:ln>
                        <a:solidFill>
                          <a:srgbClr val="000000"/>
                        </a:solidFill>
                        <a:effectLst/>
                        <a:latin typeface="微软雅黑" pitchFamily="34" charset="-122"/>
                        <a:ea typeface="微软雅黑" pitchFamily="34" charset="-122"/>
                        <a:cs typeface="Times New Roman" panose="02020503050405090304" pitchFamily="18" charset="0"/>
                      </a:endParaRPr>
                    </a:p>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1" u="none" strike="noStrike" kern="1200" cap="none" normalizeH="0" baseline="0" dirty="0" smtClean="0">
                          <a:ln>
                            <a:noFill/>
                          </a:ln>
                          <a:solidFill>
                            <a:srgbClr val="FF0000"/>
                          </a:solidFill>
                          <a:effectLst/>
                          <a:latin typeface="微软雅黑" pitchFamily="34" charset="-122"/>
                          <a:ea typeface="微软雅黑" pitchFamily="34" charset="-122"/>
                          <a:cs typeface="+mn-cs"/>
                        </a:rPr>
                        <a:t>备注：实际执行标准为关联交易价格公允，程序合规，关联交易总额不得超过</a:t>
                      </a:r>
                      <a:r>
                        <a:rPr kumimoji="0" lang="en-US" altLang="zh-CN" sz="1100" b="1" u="none" strike="noStrike" kern="1200" cap="none" normalizeH="0" baseline="0" dirty="0" smtClean="0">
                          <a:ln>
                            <a:noFill/>
                          </a:ln>
                          <a:solidFill>
                            <a:srgbClr val="FF0000"/>
                          </a:solidFill>
                          <a:effectLst/>
                          <a:latin typeface="微软雅黑" pitchFamily="34" charset="-122"/>
                          <a:ea typeface="微软雅黑" pitchFamily="34" charset="-122"/>
                          <a:cs typeface="+mn-cs"/>
                        </a:rPr>
                        <a:t>30%</a:t>
                      </a:r>
                      <a:endParaRPr kumimoji="0" lang="en-US" altLang="zh-CN" sz="1100" b="1" u="none" strike="noStrike" kern="1200" cap="none" normalizeH="0" baseline="0" dirty="0" smtClean="0">
                        <a:ln>
                          <a:noFill/>
                        </a:ln>
                        <a:solidFill>
                          <a:srgbClr val="FF0000"/>
                        </a:solidFill>
                        <a:effectLst/>
                        <a:latin typeface="微软雅黑" pitchFamily="34" charset="-122"/>
                        <a:ea typeface="微软雅黑" pitchFamily="34" charset="-122"/>
                        <a:cs typeface="+mn-cs"/>
                      </a:endParaRPr>
                    </a:p>
                  </a:txBody>
                  <a:tcPr marL="32722" marR="32722" marT="31755" marB="31755" horzOverflow="overflow"/>
                </a:tc>
              </a:tr>
              <a:tr h="720000">
                <a:tc>
                  <a:txBody>
                    <a:body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i="0" u="none" strike="noStrike" kern="1200"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客户依赖</a:t>
                      </a:r>
                      <a:endParaRPr kumimoji="0" lang="zh-CN" sz="1100" b="1" i="0" u="none" strike="noStrike" kern="1200" cap="none" normalizeH="0" baseline="0" dirty="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68580" marR="68580" marT="0" marB="0" anchor="ctr"/>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1" u="none" strike="noStrike" kern="1200" cap="none" normalizeH="0" baseline="0" dirty="0" smtClean="0">
                          <a:ln>
                            <a:noFill/>
                          </a:ln>
                          <a:solidFill>
                            <a:srgbClr val="FF0000"/>
                          </a:solidFill>
                          <a:effectLst/>
                          <a:latin typeface="微软雅黑" pitchFamily="34" charset="-122"/>
                          <a:ea typeface="微软雅黑" pitchFamily="34" charset="-122"/>
                          <a:cs typeface="+mn-cs"/>
                        </a:rPr>
                        <a:t>实际执行标准为</a:t>
                      </a:r>
                      <a:r>
                        <a:rPr kumimoji="0" lang="zh-CN" sz="1100" b="1" u="none" strike="noStrike" kern="1200" cap="none" normalizeH="0" baseline="0" dirty="0" smtClean="0">
                          <a:ln>
                            <a:noFill/>
                          </a:ln>
                          <a:solidFill>
                            <a:srgbClr val="FF0000"/>
                          </a:solidFill>
                          <a:effectLst/>
                          <a:latin typeface="微软雅黑" pitchFamily="34" charset="-122"/>
                          <a:ea typeface="微软雅黑" pitchFamily="34" charset="-122"/>
                          <a:cs typeface="+mn-cs"/>
                        </a:rPr>
                        <a:t>单一</a:t>
                      </a:r>
                      <a:r>
                        <a:rPr kumimoji="0" lang="zh-CN" sz="1100" b="1" u="none" strike="noStrike" kern="1200" cap="none" normalizeH="0" baseline="0" dirty="0">
                          <a:ln>
                            <a:noFill/>
                          </a:ln>
                          <a:solidFill>
                            <a:srgbClr val="FF0000"/>
                          </a:solidFill>
                          <a:effectLst/>
                          <a:latin typeface="微软雅黑" pitchFamily="34" charset="-122"/>
                          <a:ea typeface="微软雅黑" pitchFamily="34" charset="-122"/>
                          <a:cs typeface="+mn-cs"/>
                        </a:rPr>
                        <a:t>客户收入或毛利不得超过</a:t>
                      </a:r>
                      <a:r>
                        <a:rPr kumimoji="0" lang="en-US" sz="1100" b="1" u="none" strike="noStrike" kern="1200" cap="none" normalizeH="0" baseline="0" dirty="0">
                          <a:ln>
                            <a:noFill/>
                          </a:ln>
                          <a:solidFill>
                            <a:srgbClr val="FF0000"/>
                          </a:solidFill>
                          <a:effectLst/>
                          <a:latin typeface="微软雅黑" pitchFamily="34" charset="-122"/>
                          <a:ea typeface="微软雅黑" pitchFamily="34" charset="-122"/>
                          <a:cs typeface="+mn-cs"/>
                        </a:rPr>
                        <a:t>50%</a:t>
                      </a:r>
                      <a:r>
                        <a:rPr kumimoji="0" lang="zh-CN" sz="1100" b="1" u="none" strike="noStrike" kern="1200" cap="none" normalizeH="0" baseline="0" dirty="0">
                          <a:ln>
                            <a:noFill/>
                          </a:ln>
                          <a:solidFill>
                            <a:srgbClr val="FF0000"/>
                          </a:solidFill>
                          <a:effectLst/>
                          <a:latin typeface="微软雅黑" pitchFamily="34" charset="-122"/>
                          <a:ea typeface="微软雅黑" pitchFamily="34" charset="-122"/>
                          <a:cs typeface="+mn-cs"/>
                        </a:rPr>
                        <a:t>（特殊行业除外）</a:t>
                      </a:r>
                      <a:endParaRPr kumimoji="0" lang="zh-CN" sz="1100" b="1" u="none" strike="noStrike" kern="1200" cap="none" normalizeH="0" baseline="0" dirty="0">
                        <a:ln>
                          <a:noFill/>
                        </a:ln>
                        <a:solidFill>
                          <a:srgbClr val="FF0000"/>
                        </a:solidFill>
                        <a:effectLst/>
                        <a:latin typeface="微软雅黑" pitchFamily="34" charset="-122"/>
                        <a:ea typeface="微软雅黑" pitchFamily="34" charset="-122"/>
                        <a:cs typeface="+mn-cs"/>
                      </a:endParaRPr>
                    </a:p>
                  </a:txBody>
                  <a:tcPr marL="68580" marR="68580" marT="0" marB="0" anchor="ctr"/>
                </a:tc>
              </a:tr>
              <a:tr h="720000">
                <a:tc>
                  <a:txBody>
                    <a:body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i="0" u="none" strike="noStrike" kern="1200"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现金交易</a:t>
                      </a:r>
                      <a:endParaRPr kumimoji="0" lang="zh-CN" sz="1100" b="1" i="0" u="none" strike="noStrike" kern="1200" cap="none" normalizeH="0" baseline="0" dirty="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68580" marR="68580" marT="0" marB="0" anchor="ctr"/>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1" u="none" strike="noStrike" kern="1200" cap="none" normalizeH="0" baseline="0" dirty="0" smtClean="0">
                          <a:ln>
                            <a:noFill/>
                          </a:ln>
                          <a:solidFill>
                            <a:srgbClr val="FF0000"/>
                          </a:solidFill>
                          <a:effectLst/>
                          <a:latin typeface="微软雅黑" pitchFamily="34" charset="-122"/>
                          <a:ea typeface="微软雅黑" pitchFamily="34" charset="-122"/>
                          <a:cs typeface="+mn-cs"/>
                        </a:rPr>
                        <a:t>实际执行标准为</a:t>
                      </a:r>
                      <a:r>
                        <a:rPr kumimoji="0" lang="zh-CN" sz="1100" b="1" u="none" strike="noStrike" kern="1200" cap="none" normalizeH="0" baseline="0" dirty="0" smtClean="0">
                          <a:ln>
                            <a:noFill/>
                          </a:ln>
                          <a:solidFill>
                            <a:srgbClr val="FF0000"/>
                          </a:solidFill>
                          <a:effectLst/>
                          <a:latin typeface="微软雅黑" pitchFamily="34" charset="-122"/>
                          <a:ea typeface="微软雅黑" pitchFamily="34" charset="-122"/>
                          <a:cs typeface="+mn-cs"/>
                        </a:rPr>
                        <a:t>企业</a:t>
                      </a:r>
                      <a:r>
                        <a:rPr kumimoji="0" lang="zh-CN" sz="1100" b="1" u="none" strike="noStrike" kern="1200" cap="none" normalizeH="0" baseline="0" dirty="0">
                          <a:ln>
                            <a:noFill/>
                          </a:ln>
                          <a:solidFill>
                            <a:srgbClr val="FF0000"/>
                          </a:solidFill>
                          <a:effectLst/>
                          <a:latin typeface="微软雅黑" pitchFamily="34" charset="-122"/>
                          <a:ea typeface="微软雅黑" pitchFamily="34" charset="-122"/>
                          <a:cs typeface="+mn-cs"/>
                        </a:rPr>
                        <a:t>间现金交易不得超过</a:t>
                      </a:r>
                      <a:r>
                        <a:rPr kumimoji="0" lang="en-US" sz="1100" b="1" u="none" strike="noStrike" kern="1200" cap="none" normalizeH="0" baseline="0" dirty="0">
                          <a:ln>
                            <a:noFill/>
                          </a:ln>
                          <a:solidFill>
                            <a:srgbClr val="FF0000"/>
                          </a:solidFill>
                          <a:effectLst/>
                          <a:latin typeface="微软雅黑" pitchFamily="34" charset="-122"/>
                          <a:ea typeface="微软雅黑" pitchFamily="34" charset="-122"/>
                          <a:cs typeface="+mn-cs"/>
                        </a:rPr>
                        <a:t>10%</a:t>
                      </a:r>
                      <a:r>
                        <a:rPr kumimoji="0" lang="zh-CN" sz="1100" b="1" u="none" strike="noStrike" kern="1200" cap="none" normalizeH="0" baseline="0" dirty="0">
                          <a:ln>
                            <a:noFill/>
                          </a:ln>
                          <a:solidFill>
                            <a:srgbClr val="FF0000"/>
                          </a:solidFill>
                          <a:effectLst/>
                          <a:latin typeface="微软雅黑" pitchFamily="34" charset="-122"/>
                          <a:ea typeface="微软雅黑" pitchFamily="34" charset="-122"/>
                          <a:cs typeface="+mn-cs"/>
                        </a:rPr>
                        <a:t>，个人与企业间现金交易要求核查到位</a:t>
                      </a:r>
                      <a:endParaRPr kumimoji="0" lang="zh-CN" sz="1100" b="1" u="none" strike="noStrike" kern="1200" cap="none" normalizeH="0" baseline="0" dirty="0">
                        <a:ln>
                          <a:noFill/>
                        </a:ln>
                        <a:solidFill>
                          <a:srgbClr val="FF0000"/>
                        </a:solidFill>
                        <a:effectLst/>
                        <a:latin typeface="微软雅黑" pitchFamily="34" charset="-122"/>
                        <a:ea typeface="微软雅黑" pitchFamily="34" charset="-122"/>
                        <a:cs typeface="+mn-cs"/>
                      </a:endParaRPr>
                    </a:p>
                  </a:txBody>
                  <a:tcPr marL="68580" marR="68580" marT="0" marB="0" anchor="ctr"/>
                </a:tc>
              </a:tr>
              <a:tr h="720000">
                <a:tc>
                  <a:txBody>
                    <a:body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i="0" u="none" strike="noStrike" kern="1200"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第三方回款</a:t>
                      </a:r>
                      <a:endParaRPr kumimoji="0" lang="zh-CN" sz="1100" b="1" i="0" u="none" strike="noStrike" kern="1200" cap="none" normalizeH="0" baseline="0" dirty="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68580" marR="68580" marT="0" marB="0" anchor="ctr"/>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1" u="none" strike="noStrike" kern="1200" cap="none" normalizeH="0" baseline="0" dirty="0" smtClean="0">
                          <a:ln>
                            <a:noFill/>
                          </a:ln>
                          <a:solidFill>
                            <a:srgbClr val="FF0000"/>
                          </a:solidFill>
                          <a:effectLst/>
                          <a:latin typeface="微软雅黑" pitchFamily="34" charset="-122"/>
                          <a:ea typeface="微软雅黑" pitchFamily="34" charset="-122"/>
                          <a:cs typeface="+mn-cs"/>
                        </a:rPr>
                        <a:t>实际执行标准为</a:t>
                      </a:r>
                      <a:r>
                        <a:rPr kumimoji="0" lang="zh-CN" sz="1100" b="1" u="none" strike="noStrike" kern="1200" cap="none" normalizeH="0" baseline="0" dirty="0" smtClean="0">
                          <a:ln>
                            <a:noFill/>
                          </a:ln>
                          <a:solidFill>
                            <a:srgbClr val="FF0000"/>
                          </a:solidFill>
                          <a:effectLst/>
                          <a:latin typeface="微软雅黑" pitchFamily="34" charset="-122"/>
                          <a:ea typeface="微软雅黑" pitchFamily="34" charset="-122"/>
                          <a:cs typeface="+mn-cs"/>
                        </a:rPr>
                        <a:t>报告</a:t>
                      </a:r>
                      <a:r>
                        <a:rPr kumimoji="0" lang="zh-CN" sz="1100" b="1" u="none" strike="noStrike" kern="1200" cap="none" normalizeH="0" baseline="0" dirty="0">
                          <a:ln>
                            <a:noFill/>
                          </a:ln>
                          <a:solidFill>
                            <a:srgbClr val="FF0000"/>
                          </a:solidFill>
                          <a:effectLst/>
                          <a:latin typeface="微软雅黑" pitchFamily="34" charset="-122"/>
                          <a:ea typeface="微软雅黑" pitchFamily="34" charset="-122"/>
                          <a:cs typeface="+mn-cs"/>
                        </a:rPr>
                        <a:t>期内呈下降趋势，最近一期不超过</a:t>
                      </a:r>
                      <a:r>
                        <a:rPr kumimoji="0" lang="en-US" sz="1100" b="1" u="none" strike="noStrike" kern="1200" cap="none" normalizeH="0" baseline="0" dirty="0">
                          <a:ln>
                            <a:noFill/>
                          </a:ln>
                          <a:solidFill>
                            <a:srgbClr val="FF0000"/>
                          </a:solidFill>
                          <a:effectLst/>
                          <a:latin typeface="微软雅黑" pitchFamily="34" charset="-122"/>
                          <a:ea typeface="微软雅黑" pitchFamily="34" charset="-122"/>
                          <a:cs typeface="+mn-cs"/>
                        </a:rPr>
                        <a:t>5%</a:t>
                      </a:r>
                      <a:endParaRPr kumimoji="0" lang="zh-CN" sz="1100" b="1" u="none" strike="noStrike" kern="1200" cap="none" normalizeH="0" baseline="0" dirty="0">
                        <a:ln>
                          <a:noFill/>
                        </a:ln>
                        <a:solidFill>
                          <a:srgbClr val="FF0000"/>
                        </a:solidFill>
                        <a:effectLst/>
                        <a:latin typeface="微软雅黑" pitchFamily="34" charset="-122"/>
                        <a:ea typeface="微软雅黑" pitchFamily="34" charset="-122"/>
                        <a:cs typeface="+mn-cs"/>
                      </a:endParaRPr>
                    </a:p>
                  </a:txBody>
                  <a:tcPr marL="68580" marR="68580" marT="0" marB="0" anchor="ctr"/>
                </a:tc>
              </a:tr>
              <a:tr h="720000">
                <a:tc>
                  <a:txBody>
                    <a:bodyPr/>
                    <a:lstStyle/>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i="0" u="none" strike="noStrike" kern="1200"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财务调整</a:t>
                      </a:r>
                      <a:endParaRPr kumimoji="0" lang="en-US" altLang="zh-CN" sz="1100" b="1" i="0" u="none" strike="noStrike" kern="1200"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endParaRPr>
                    </a:p>
                    <a:p>
                      <a:pPr marL="0" marR="0" lvl="0" indent="0" algn="l" defTabSz="914400" rtl="0" eaLnBrk="1" fontAlgn="base" latinLnBrk="0" hangingPunct="1">
                        <a:lnSpc>
                          <a:spcPct val="100000"/>
                        </a:lnSpc>
                        <a:spcBef>
                          <a:spcPct val="40000"/>
                        </a:spcBef>
                        <a:spcAft>
                          <a:spcPct val="0"/>
                        </a:spcAft>
                        <a:buClrTx/>
                        <a:buSzTx/>
                        <a:buFontTx/>
                        <a:buNone/>
                      </a:pPr>
                      <a:r>
                        <a:rPr kumimoji="0" lang="zh-CN" altLang="en-US" sz="1100" b="1" i="0" u="none" strike="noStrike" kern="1200" cap="none" normalizeH="0" baseline="0" dirty="0" smtClean="0">
                          <a:ln>
                            <a:noFill/>
                          </a:ln>
                          <a:solidFill>
                            <a:schemeClr val="tx1"/>
                          </a:solidFill>
                          <a:effectLst/>
                          <a:latin typeface="微软雅黑" pitchFamily="34" charset="-122"/>
                          <a:ea typeface="微软雅黑" pitchFamily="34" charset="-122"/>
                          <a:cs typeface="Times New Roman" panose="02020503050405090304" pitchFamily="18" charset="0"/>
                        </a:rPr>
                        <a:t>审计调整</a:t>
                      </a:r>
                      <a:endParaRPr kumimoji="0" lang="zh-CN" sz="1100" b="1" i="0" u="none" strike="noStrike" kern="1200" cap="none" normalizeH="0" baseline="0" dirty="0">
                        <a:ln>
                          <a:noFill/>
                        </a:ln>
                        <a:solidFill>
                          <a:schemeClr val="tx1"/>
                        </a:solidFill>
                        <a:effectLst/>
                        <a:latin typeface="微软雅黑" pitchFamily="34" charset="-122"/>
                        <a:ea typeface="微软雅黑" pitchFamily="34" charset="-122"/>
                        <a:cs typeface="Times New Roman" panose="02020503050405090304" pitchFamily="18" charset="0"/>
                      </a:endParaRPr>
                    </a:p>
                  </a:txBody>
                  <a:tcPr marL="68580" marR="68580" marT="0" marB="0" anchor="ctr"/>
                </a:tc>
                <a:tc>
                  <a:txBody>
                    <a:bodyPr/>
                    <a:lstStyle/>
                    <a:p>
                      <a:pPr marL="88900" marR="0" lvl="0" indent="-88900" algn="l" defTabSz="914400" rtl="0" eaLnBrk="0" fontAlgn="base" latinLnBrk="0" hangingPunct="0">
                        <a:lnSpc>
                          <a:spcPct val="130000"/>
                        </a:lnSpc>
                        <a:spcBef>
                          <a:spcPct val="40000"/>
                        </a:spcBef>
                        <a:spcAft>
                          <a:spcPct val="0"/>
                        </a:spcAft>
                        <a:buClrTx/>
                        <a:buSzTx/>
                        <a:buFont typeface="Symbol" pitchFamily="18" charset="2"/>
                        <a:buChar char=""/>
                        <a:tabLst>
                          <a:tab pos="410845" algn="l"/>
                        </a:tabLst>
                      </a:pPr>
                      <a:r>
                        <a:rPr kumimoji="0" lang="zh-CN" altLang="en-US" sz="1100" b="1" u="none" strike="noStrike" kern="1200" cap="none" normalizeH="0" baseline="0" dirty="0" smtClean="0">
                          <a:ln>
                            <a:noFill/>
                          </a:ln>
                          <a:solidFill>
                            <a:srgbClr val="FF0000"/>
                          </a:solidFill>
                          <a:effectLst/>
                          <a:latin typeface="微软雅黑" pitchFamily="34" charset="-122"/>
                          <a:ea typeface="微软雅黑" pitchFamily="34" charset="-122"/>
                          <a:cs typeface="+mn-cs"/>
                        </a:rPr>
                        <a:t>实际执行标准为</a:t>
                      </a:r>
                      <a:r>
                        <a:rPr kumimoji="0" lang="zh-CN" sz="1100" b="1" u="none" strike="noStrike" kern="1200" cap="none" normalizeH="0" baseline="0" dirty="0" smtClean="0">
                          <a:ln>
                            <a:noFill/>
                          </a:ln>
                          <a:solidFill>
                            <a:srgbClr val="FF0000"/>
                          </a:solidFill>
                          <a:effectLst/>
                          <a:latin typeface="微软雅黑" pitchFamily="34" charset="-122"/>
                          <a:ea typeface="微软雅黑" pitchFamily="34" charset="-122"/>
                          <a:cs typeface="+mn-cs"/>
                        </a:rPr>
                        <a:t>原始</a:t>
                      </a:r>
                      <a:r>
                        <a:rPr kumimoji="0" lang="zh-CN" sz="1100" b="1" u="none" strike="noStrike" kern="1200" cap="none" normalizeH="0" baseline="0" dirty="0">
                          <a:ln>
                            <a:noFill/>
                          </a:ln>
                          <a:solidFill>
                            <a:srgbClr val="FF0000"/>
                          </a:solidFill>
                          <a:effectLst/>
                          <a:latin typeface="微软雅黑" pitchFamily="34" charset="-122"/>
                          <a:ea typeface="微软雅黑" pitchFamily="34" charset="-122"/>
                          <a:cs typeface="+mn-cs"/>
                        </a:rPr>
                        <a:t>报表与申报报表差异不得超过</a:t>
                      </a:r>
                      <a:r>
                        <a:rPr kumimoji="0" lang="en-US" sz="1100" b="1" u="none" strike="noStrike" kern="1200" cap="none" normalizeH="0" baseline="0" dirty="0">
                          <a:ln>
                            <a:noFill/>
                          </a:ln>
                          <a:solidFill>
                            <a:srgbClr val="FF0000"/>
                          </a:solidFill>
                          <a:effectLst/>
                          <a:latin typeface="微软雅黑" pitchFamily="34" charset="-122"/>
                          <a:ea typeface="微软雅黑" pitchFamily="34" charset="-122"/>
                          <a:cs typeface="+mn-cs"/>
                        </a:rPr>
                        <a:t>20%</a:t>
                      </a:r>
                      <a:endParaRPr kumimoji="0" lang="zh-CN" sz="1100" b="1" u="none" strike="noStrike" kern="1200" cap="none" normalizeH="0" baseline="0" dirty="0">
                        <a:ln>
                          <a:noFill/>
                        </a:ln>
                        <a:solidFill>
                          <a:srgbClr val="FF0000"/>
                        </a:solidFill>
                        <a:effectLst/>
                        <a:latin typeface="微软雅黑" pitchFamily="34" charset="-122"/>
                        <a:ea typeface="微软雅黑" pitchFamily="34" charset="-122"/>
                        <a:cs typeface="+mn-cs"/>
                      </a:endParaRPr>
                    </a:p>
                  </a:txBody>
                  <a:tcPr marL="68580" marR="68580" marT="0" marB="0" anchor="ctr"/>
                </a:tc>
              </a:tr>
            </a:tbl>
          </a:graphicData>
        </a:graphic>
      </p:graphicFrame>
      <p:sp>
        <p:nvSpPr>
          <p:cNvPr id="4" name="Rectangle 2"/>
          <p:cNvSpPr txBox="1">
            <a:spLocks noChangeArrowheads="1"/>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25700" algn="l"/>
              </a:tabLst>
            </a:pPr>
            <a:r>
              <a:rPr lang="zh-CN" altLang="en-US" sz="3200" dirty="0">
                <a:latin typeface="微软雅黑" pitchFamily="34" charset="-122"/>
                <a:ea typeface="微软雅黑" pitchFamily="34" charset="-122"/>
              </a:rPr>
              <a:t>二、 </a:t>
            </a:r>
            <a:r>
              <a:rPr lang="en-US" altLang="zh-CN" sz="3200" dirty="0" smtClean="0">
                <a:latin typeface="微软雅黑" pitchFamily="34" charset="-122"/>
                <a:ea typeface="微软雅黑" pitchFamily="34" charset="-122"/>
              </a:rPr>
              <a:t>A</a:t>
            </a:r>
            <a:r>
              <a:rPr lang="zh-CN" altLang="en-US" sz="3200" dirty="0" smtClean="0">
                <a:latin typeface="微软雅黑" pitchFamily="34" charset="-122"/>
                <a:ea typeface="微软雅黑" pitchFamily="34" charset="-122"/>
              </a:rPr>
              <a:t>股创业板上市规则</a:t>
            </a:r>
            <a:endParaRPr lang="zh-CN" altLang="en-US" sz="32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8376</Words>
  <Application>WPS 演示</Application>
  <PresentationFormat>全屏显示(4:3)</PresentationFormat>
  <Paragraphs>659</Paragraphs>
  <Slides>30</Slides>
  <Notes>27</Notes>
  <HiddenSlides>0</HiddenSlides>
  <MMClips>0</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30</vt:i4>
      </vt:variant>
    </vt:vector>
  </HeadingPairs>
  <TitlesOfParts>
    <vt:vector size="49" baseType="lpstr">
      <vt:lpstr>Arial</vt:lpstr>
      <vt:lpstr>方正书宋_GBK</vt:lpstr>
      <vt:lpstr>Wingdings</vt:lpstr>
      <vt:lpstr>微软雅黑</vt:lpstr>
      <vt:lpstr>汉仪旗黑</vt:lpstr>
      <vt:lpstr>楷体_GB2312</vt:lpstr>
      <vt:lpstr>宋体</vt:lpstr>
      <vt:lpstr>Times New Roman</vt:lpstr>
      <vt:lpstr>Symbol</vt:lpstr>
      <vt:lpstr>汉仪楷体简</vt:lpstr>
      <vt:lpstr>汉仪书宋二KW</vt:lpstr>
      <vt:lpstr>Times New Roman</vt:lpstr>
      <vt:lpstr>Calibri</vt:lpstr>
      <vt:lpstr>宋体</vt:lpstr>
      <vt:lpstr>Arial Unicode MS</vt:lpstr>
      <vt:lpstr>Helvetica Neue</vt:lpstr>
      <vt:lpstr>Kingsoft Sign</vt:lpstr>
      <vt:lpstr>Wingdings</vt:lpstr>
      <vt:lpstr>Office 主题</vt:lpstr>
      <vt:lpstr>PowerPoint 演示文稿</vt:lpstr>
      <vt:lpstr>一、 A股主板上市规则</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A股主板及中小板上市规则</dc:title>
  <dc:creator>SuperU</dc:creator>
  <cp:lastModifiedBy>fuyuxin</cp:lastModifiedBy>
  <cp:revision>44</cp:revision>
  <dcterms:created xsi:type="dcterms:W3CDTF">2021-10-06T02:39:17Z</dcterms:created>
  <dcterms:modified xsi:type="dcterms:W3CDTF">2021-10-06T02:39:17Z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2052-3.9.0.6159</vt:lpwstr>
  </property>
</Properties>
</file>