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3" r:id="rId3"/>
    <p:sldId id="256" r:id="rId4"/>
    <p:sldId id="257" r:id="rId5"/>
    <p:sldId id="258" r:id="rId6"/>
    <p:sldId id="265" r:id="rId7"/>
    <p:sldId id="339" r:id="rId8"/>
    <p:sldId id="340" r:id="rId9"/>
    <p:sldId id="260" r:id="rId10"/>
    <p:sldId id="261" r:id="rId11"/>
    <p:sldId id="262" r:id="rId12"/>
    <p:sldId id="271" r:id="rId13"/>
    <p:sldId id="263" r:id="rId14"/>
    <p:sldId id="266" r:id="rId15"/>
    <p:sldId id="282" r:id="rId16"/>
    <p:sldId id="273" r:id="rId17"/>
    <p:sldId id="267" r:id="rId18"/>
    <p:sldId id="268" r:id="rId19"/>
    <p:sldId id="269" r:id="rId20"/>
    <p:sldId id="274" r:id="rId21"/>
    <p:sldId id="279" r:id="rId22"/>
    <p:sldId id="281" r:id="rId23"/>
    <p:sldId id="277" r:id="rId24"/>
    <p:sldId id="283" r:id="rId25"/>
    <p:sldId id="284" r:id="rId26"/>
    <p:sldId id="294" r:id="rId27"/>
  </p:sldIdLst>
  <p:sldSz cx="10259695" cy="7559675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4B1A"/>
    <a:srgbClr val="23347F"/>
    <a:srgbClr val="FFFFFF"/>
    <a:srgbClr val="CCFFFF"/>
    <a:srgbClr val="99FF99"/>
    <a:srgbClr val="FF3399"/>
    <a:srgbClr val="FF5050"/>
    <a:srgbClr val="CC66FF"/>
    <a:srgbClr val="66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2876"/>
  </p:normalViewPr>
  <p:slideViewPr>
    <p:cSldViewPr>
      <p:cViewPr varScale="1">
        <p:scale>
          <a:sx n="58" d="100"/>
          <a:sy n="58" d="100"/>
        </p:scale>
        <p:origin x="1040" y="184"/>
      </p:cViewPr>
      <p:guideLst>
        <p:guide orient="horz" pos="2361"/>
        <p:guide pos="323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" Target="slides/slide1.xml"/><Relationship Id="rId29" Type="http://schemas.openxmlformats.org/officeDocument/2006/relationships/handoutMaster" Target="handoutMasters/handoutMaster1.xml"/><Relationship Id="rId28" Type="http://schemas.openxmlformats.org/officeDocument/2006/relationships/notesMaster" Target="notesMasters/notesMaster1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42EB9-D85B-4515-8DAF-98A86268CBD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D1EC7-2241-4FD1-B526-C7E0C0C4D9A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38A44B-E870-447B-A9B5-804B94A798C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02179" y="685800"/>
            <a:ext cx="4653643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4CC36-0749-46D2-B245-40BC7DD2275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9511" y="2348500"/>
            <a:ext cx="8721123" cy="16205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39022" y="4284000"/>
            <a:ext cx="7182102" cy="193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4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1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438605" y="302751"/>
            <a:ext cx="2308533" cy="64505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13007" y="302751"/>
            <a:ext cx="6754596" cy="64505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10481" y="4858000"/>
            <a:ext cx="8721123" cy="1501500"/>
          </a:xfrm>
        </p:spPr>
        <p:txBody>
          <a:bodyPr anchor="t"/>
          <a:lstStyle>
            <a:lvl1pPr algn="l">
              <a:defRPr sz="441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10481" y="3204251"/>
            <a:ext cx="8721123" cy="1653749"/>
          </a:xfrm>
        </p:spPr>
        <p:txBody>
          <a:bodyPr anchor="b"/>
          <a:lstStyle>
            <a:lvl1pPr marL="0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1pPr>
            <a:lvl2pPr marL="504190" indent="0">
              <a:buNone/>
              <a:defRPr sz="1985">
                <a:solidFill>
                  <a:schemeClr val="tx1">
                    <a:tint val="75000"/>
                  </a:schemeClr>
                </a:solidFill>
              </a:defRPr>
            </a:lvl2pPr>
            <a:lvl3pPr marL="100774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3pPr>
            <a:lvl4pPr marL="151193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4pPr>
            <a:lvl5pPr marL="201612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5pPr>
            <a:lvl6pPr marL="2520315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6pPr>
            <a:lvl7pPr marL="302387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7pPr>
            <a:lvl8pPr marL="352806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8pPr>
            <a:lvl9pPr marL="4032250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13007" y="1764000"/>
            <a:ext cx="4531564" cy="4989251"/>
          </a:xfrm>
        </p:spPr>
        <p:txBody>
          <a:bodyPr/>
          <a:lstStyle>
            <a:lvl1pPr>
              <a:defRPr sz="3085"/>
            </a:lvl1pPr>
            <a:lvl2pPr>
              <a:defRPr sz="2645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215574" y="1764000"/>
            <a:ext cx="4531564" cy="4989251"/>
          </a:xfrm>
        </p:spPr>
        <p:txBody>
          <a:bodyPr/>
          <a:lstStyle>
            <a:lvl1pPr>
              <a:defRPr sz="3085"/>
            </a:lvl1pPr>
            <a:lvl2pPr>
              <a:defRPr sz="2645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3007" y="1692251"/>
            <a:ext cx="4533346" cy="705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3007" y="2397500"/>
            <a:ext cx="4533346" cy="4355751"/>
          </a:xfrm>
        </p:spPr>
        <p:txBody>
          <a:bodyPr/>
          <a:lstStyle>
            <a:lvl1pPr>
              <a:defRPr sz="2645"/>
            </a:lvl1pPr>
            <a:lvl2pPr>
              <a:defRPr sz="2205"/>
            </a:lvl2pPr>
            <a:lvl3pPr>
              <a:defRPr sz="1985"/>
            </a:lvl3pPr>
            <a:lvl4pPr>
              <a:defRPr sz="1765"/>
            </a:lvl4pPr>
            <a:lvl5pPr>
              <a:defRPr sz="1765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212011" y="1692251"/>
            <a:ext cx="4535127" cy="70524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4190" indent="0">
              <a:buNone/>
              <a:defRPr sz="2205" b="1"/>
            </a:lvl2pPr>
            <a:lvl3pPr marL="1007745" indent="0">
              <a:buNone/>
              <a:defRPr sz="1985" b="1"/>
            </a:lvl3pPr>
            <a:lvl4pPr marL="1511935" indent="0">
              <a:buNone/>
              <a:defRPr sz="1765" b="1"/>
            </a:lvl4pPr>
            <a:lvl5pPr marL="2016125" indent="0">
              <a:buNone/>
              <a:defRPr sz="1765" b="1"/>
            </a:lvl5pPr>
            <a:lvl6pPr marL="2520315" indent="0">
              <a:buNone/>
              <a:defRPr sz="1765" b="1"/>
            </a:lvl6pPr>
            <a:lvl7pPr marL="3023870" indent="0">
              <a:buNone/>
              <a:defRPr sz="1765" b="1"/>
            </a:lvl7pPr>
            <a:lvl8pPr marL="3528060" indent="0">
              <a:buNone/>
              <a:defRPr sz="1765" b="1"/>
            </a:lvl8pPr>
            <a:lvl9pPr marL="4032250" indent="0">
              <a:buNone/>
              <a:defRPr sz="1765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212011" y="2397500"/>
            <a:ext cx="4535127" cy="4355751"/>
          </a:xfrm>
        </p:spPr>
        <p:txBody>
          <a:bodyPr/>
          <a:lstStyle>
            <a:lvl1pPr>
              <a:defRPr sz="2645"/>
            </a:lvl1pPr>
            <a:lvl2pPr>
              <a:defRPr sz="2205"/>
            </a:lvl2pPr>
            <a:lvl3pPr>
              <a:defRPr sz="1985"/>
            </a:lvl3pPr>
            <a:lvl4pPr>
              <a:defRPr sz="1765"/>
            </a:lvl4pPr>
            <a:lvl5pPr>
              <a:defRPr sz="1765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3007" y="301000"/>
            <a:ext cx="3375517" cy="1281000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11432" y="301000"/>
            <a:ext cx="5735707" cy="6452251"/>
          </a:xfrm>
        </p:spPr>
        <p:txBody>
          <a:bodyPr/>
          <a:lstStyle>
            <a:lvl1pPr>
              <a:defRPr sz="3530"/>
            </a:lvl1pPr>
            <a:lvl2pPr>
              <a:defRPr sz="3085"/>
            </a:lvl2pPr>
            <a:lvl3pPr>
              <a:defRPr sz="2645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13007" y="1582000"/>
            <a:ext cx="3375517" cy="5171251"/>
          </a:xfrm>
        </p:spPr>
        <p:txBody>
          <a:bodyPr/>
          <a:lstStyle>
            <a:lvl1pPr marL="0" indent="0">
              <a:buNone/>
              <a:defRPr sz="1545"/>
            </a:lvl1pPr>
            <a:lvl2pPr marL="504190" indent="0">
              <a:buNone/>
              <a:defRPr sz="1325"/>
            </a:lvl2pPr>
            <a:lvl3pPr marL="1007745" indent="0">
              <a:buNone/>
              <a:defRPr sz="1100"/>
            </a:lvl3pPr>
            <a:lvl4pPr marL="1511935" indent="0">
              <a:buNone/>
              <a:defRPr sz="990"/>
            </a:lvl4pPr>
            <a:lvl5pPr marL="2016125" indent="0">
              <a:buNone/>
              <a:defRPr sz="990"/>
            </a:lvl5pPr>
            <a:lvl6pPr marL="2520315" indent="0">
              <a:buNone/>
              <a:defRPr sz="990"/>
            </a:lvl6pPr>
            <a:lvl7pPr marL="3023870" indent="0">
              <a:buNone/>
              <a:defRPr sz="990"/>
            </a:lvl7pPr>
            <a:lvl8pPr marL="3528060" indent="0">
              <a:buNone/>
              <a:defRPr sz="990"/>
            </a:lvl8pPr>
            <a:lvl9pPr marL="4032250" indent="0">
              <a:buNone/>
              <a:defRPr sz="9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11060" y="5292000"/>
            <a:ext cx="6156087" cy="624751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011060" y="675500"/>
            <a:ext cx="6156087" cy="4536000"/>
          </a:xfrm>
        </p:spPr>
        <p:txBody>
          <a:bodyPr/>
          <a:lstStyle>
            <a:lvl1pPr marL="0" indent="0">
              <a:buNone/>
              <a:defRPr sz="3530"/>
            </a:lvl1pPr>
            <a:lvl2pPr marL="504190" indent="0">
              <a:buNone/>
              <a:defRPr sz="3085"/>
            </a:lvl2pPr>
            <a:lvl3pPr marL="1007745" indent="0">
              <a:buNone/>
              <a:defRPr sz="2645"/>
            </a:lvl3pPr>
            <a:lvl4pPr marL="1511935" indent="0">
              <a:buNone/>
              <a:defRPr sz="2205"/>
            </a:lvl4pPr>
            <a:lvl5pPr marL="2016125" indent="0">
              <a:buNone/>
              <a:defRPr sz="2205"/>
            </a:lvl5pPr>
            <a:lvl6pPr marL="2520315" indent="0">
              <a:buNone/>
              <a:defRPr sz="2205"/>
            </a:lvl6pPr>
            <a:lvl7pPr marL="3023870" indent="0">
              <a:buNone/>
              <a:defRPr sz="2205"/>
            </a:lvl7pPr>
            <a:lvl8pPr marL="3528060" indent="0">
              <a:buNone/>
              <a:defRPr sz="2205"/>
            </a:lvl8pPr>
            <a:lvl9pPr marL="4032250" indent="0">
              <a:buNone/>
              <a:defRPr sz="220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011060" y="5916751"/>
            <a:ext cx="6156087" cy="887249"/>
          </a:xfrm>
        </p:spPr>
        <p:txBody>
          <a:bodyPr/>
          <a:lstStyle>
            <a:lvl1pPr marL="0" indent="0">
              <a:buNone/>
              <a:defRPr sz="1545"/>
            </a:lvl1pPr>
            <a:lvl2pPr marL="504190" indent="0">
              <a:buNone/>
              <a:defRPr sz="1325"/>
            </a:lvl2pPr>
            <a:lvl3pPr marL="1007745" indent="0">
              <a:buNone/>
              <a:defRPr sz="1100"/>
            </a:lvl3pPr>
            <a:lvl4pPr marL="1511935" indent="0">
              <a:buNone/>
              <a:defRPr sz="990"/>
            </a:lvl4pPr>
            <a:lvl5pPr marL="2016125" indent="0">
              <a:buNone/>
              <a:defRPr sz="990"/>
            </a:lvl5pPr>
            <a:lvl6pPr marL="2520315" indent="0">
              <a:buNone/>
              <a:defRPr sz="990"/>
            </a:lvl6pPr>
            <a:lvl7pPr marL="3023870" indent="0">
              <a:buNone/>
              <a:defRPr sz="990"/>
            </a:lvl7pPr>
            <a:lvl8pPr marL="3528060" indent="0">
              <a:buNone/>
              <a:defRPr sz="990"/>
            </a:lvl8pPr>
            <a:lvl9pPr marL="4032250" indent="0">
              <a:buNone/>
              <a:defRPr sz="99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13007" y="302751"/>
            <a:ext cx="9234131" cy="126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3007" y="1764000"/>
            <a:ext cx="9234131" cy="49892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13007" y="7007000"/>
            <a:ext cx="2394034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B105A-CA28-4F39-BF9D-B307DDD4D55C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505550" y="7007000"/>
            <a:ext cx="3249046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353104" y="7007000"/>
            <a:ext cx="2394034" cy="402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2C450-BBD0-46BA-AD0E-7EE29C9ADF4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745" rtl="0" eaLnBrk="1" latinLnBrk="0" hangingPunct="1"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825" indent="-377825" algn="l" defTabSz="1007745" rtl="0" eaLnBrk="1" latinLnBrk="0" hangingPunct="1">
        <a:spcBef>
          <a:spcPct val="22000"/>
        </a:spcBef>
        <a:buFont typeface="Arial" panose="020B0604020202090204" pitchFamily="34" charset="0"/>
        <a:buChar char="•"/>
        <a:defRPr sz="3530" kern="12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314960" algn="l" defTabSz="1007745" rtl="0" eaLnBrk="1" latinLnBrk="0" hangingPunct="1">
        <a:spcBef>
          <a:spcPct val="22000"/>
        </a:spcBef>
        <a:buFont typeface="Arial" panose="020B0604020202090204" pitchFamily="34" charset="0"/>
        <a:buChar char="–"/>
        <a:defRPr sz="3085" kern="1200">
          <a:solidFill>
            <a:schemeClr val="tx1"/>
          </a:solidFill>
          <a:latin typeface="+mn-lt"/>
          <a:ea typeface="+mn-ea"/>
          <a:cs typeface="+mn-cs"/>
        </a:defRPr>
      </a:lvl2pPr>
      <a:lvl3pPr marL="1259840" indent="-252095" algn="l" defTabSz="1007745" rtl="0" eaLnBrk="1" latinLnBrk="0" hangingPunct="1">
        <a:spcBef>
          <a:spcPct val="22000"/>
        </a:spcBef>
        <a:buFont typeface="Arial" panose="020B060402020209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30" indent="-252095" algn="l" defTabSz="1007745" rtl="0" eaLnBrk="1" latinLnBrk="0" hangingPunct="1">
        <a:spcBef>
          <a:spcPct val="22000"/>
        </a:spcBef>
        <a:buFont typeface="Arial" panose="020B0604020202090204" pitchFamily="34" charset="0"/>
        <a:buChar char="–"/>
        <a:defRPr sz="2205" kern="1200">
          <a:solidFill>
            <a:schemeClr val="tx1"/>
          </a:solidFill>
          <a:latin typeface="+mn-lt"/>
          <a:ea typeface="+mn-ea"/>
          <a:cs typeface="+mn-cs"/>
        </a:defRPr>
      </a:lvl4pPr>
      <a:lvl5pPr marL="2268220" indent="-252095" algn="l" defTabSz="1007745" rtl="0" eaLnBrk="1" latinLnBrk="0" hangingPunct="1">
        <a:spcBef>
          <a:spcPct val="22000"/>
        </a:spcBef>
        <a:buFont typeface="Arial" panose="020B0604020202090204" pitchFamily="34" charset="0"/>
        <a:buChar char="»"/>
        <a:defRPr sz="2205" kern="1200">
          <a:solidFill>
            <a:schemeClr val="tx1"/>
          </a:solidFill>
          <a:latin typeface="+mn-lt"/>
          <a:ea typeface="+mn-ea"/>
          <a:cs typeface="+mn-cs"/>
        </a:defRPr>
      </a:lvl5pPr>
      <a:lvl6pPr marL="2771775" indent="-252095" algn="l" defTabSz="1007745" rtl="0" eaLnBrk="1" latinLnBrk="0" hangingPunct="1">
        <a:spcBef>
          <a:spcPct val="22000"/>
        </a:spcBef>
        <a:buFont typeface="Arial" panose="020B060402020209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6pPr>
      <a:lvl7pPr marL="3275965" indent="-252095" algn="l" defTabSz="1007745" rtl="0" eaLnBrk="1" latinLnBrk="0" hangingPunct="1">
        <a:spcBef>
          <a:spcPct val="22000"/>
        </a:spcBef>
        <a:buFont typeface="Arial" panose="020B060402020209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7pPr>
      <a:lvl8pPr marL="3780155" indent="-252095" algn="l" defTabSz="1007745" rtl="0" eaLnBrk="1" latinLnBrk="0" hangingPunct="1">
        <a:spcBef>
          <a:spcPct val="22000"/>
        </a:spcBef>
        <a:buFont typeface="Arial" panose="020B060402020209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8pPr>
      <a:lvl9pPr marL="4283710" indent="-252095" algn="l" defTabSz="1007745" rtl="0" eaLnBrk="1" latinLnBrk="0" hangingPunct="1">
        <a:spcBef>
          <a:spcPct val="22000"/>
        </a:spcBef>
        <a:buFont typeface="Arial" panose="020B060402020209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50419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1007745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4pPr>
      <a:lvl5pPr marL="2016125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5pPr>
      <a:lvl6pPr marL="2520315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6pPr>
      <a:lvl7pPr marL="302387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7pPr>
      <a:lvl8pPr marL="352806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8pPr>
      <a:lvl9pPr marL="4032250" algn="l" defTabSz="1007745" rtl="0" eaLnBrk="1" latinLnBrk="0" hangingPunct="1">
        <a:defRPr sz="19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7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/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593725" y="1990090"/>
            <a:ext cx="9666605" cy="4612620"/>
            <a:chOff x="606" y="3074"/>
            <a:chExt cx="13795" cy="6582"/>
          </a:xfrm>
        </p:grpSpPr>
        <p:sp>
          <p:nvSpPr>
            <p:cNvPr id="3" name="矩形 2"/>
            <p:cNvSpPr/>
            <p:nvPr/>
          </p:nvSpPr>
          <p:spPr>
            <a:xfrm>
              <a:off x="606" y="3648"/>
              <a:ext cx="13794" cy="3564"/>
            </a:xfrm>
            <a:prstGeom prst="rect">
              <a:avLst/>
            </a:prstGeom>
            <a:solidFill>
              <a:srgbClr val="B14B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6" name="标题 5"/>
            <p:cNvSpPr>
              <a:spLocks noGrp="1"/>
            </p:cNvSpPr>
            <p:nvPr/>
          </p:nvSpPr>
          <p:spPr>
            <a:xfrm>
              <a:off x="1094" y="4938"/>
              <a:ext cx="12819" cy="984"/>
            </a:xfrm>
          </p:spPr>
          <p:txBody>
            <a:bodyPr lIns="101600" tIns="38100" rIns="63500" bIns="38100" anchor="ctr" anchorCtr="0">
              <a:noAutofit/>
            </a:bodyPr>
            <a:lstStyle>
              <a:lvl1pPr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buNone/>
                <a:defRPr sz="3600" b="0" u="none" strike="noStrike" kern="1200" cap="none" spc="300" normalizeH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FillTx/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zh-CN" sz="5400" b="1" dirty="0" smtClean="0">
                  <a:solidFill>
                    <a:schemeClr val="bg1"/>
                  </a:solidFill>
                  <a:effectLst/>
                  <a:latin typeface="微软雅黑" panose="020B0503020204020204" pitchFamily="34" charset="-122"/>
                  <a:ea typeface="微软雅黑" panose="020B0503020204020204" pitchFamily="34" charset="-122"/>
                  <a:cs typeface="黑体" panose="02010609060101010101" pitchFamily="49" charset="-122"/>
                </a:rPr>
                <a:t>《股权设计》操作手册</a:t>
              </a:r>
              <a:endParaRPr lang="zh-CN" sz="5400" b="1" dirty="0" smtClean="0"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黑体" panose="02010609060101010101" pitchFamily="49" charset="-122"/>
              </a:endParaRPr>
            </a:p>
          </p:txBody>
        </p:sp>
        <p:sp>
          <p:nvSpPr>
            <p:cNvPr id="4" name="单圆角矩形 3"/>
            <p:cNvSpPr/>
            <p:nvPr/>
          </p:nvSpPr>
          <p:spPr>
            <a:xfrm flipH="1" flipV="1">
              <a:off x="3373" y="7285"/>
              <a:ext cx="11026" cy="553"/>
            </a:xfrm>
            <a:prstGeom prst="round1Rect">
              <a:avLst>
                <a:gd name="adj" fmla="val 27068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5" name="单圆角矩形 4"/>
            <p:cNvSpPr/>
            <p:nvPr/>
          </p:nvSpPr>
          <p:spPr>
            <a:xfrm rot="10800000" flipV="1">
              <a:off x="3373" y="3074"/>
              <a:ext cx="11028" cy="493"/>
            </a:xfrm>
            <a:prstGeom prst="round1Rect">
              <a:avLst>
                <a:gd name="adj" fmla="val 40332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35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8851" y="9162"/>
              <a:ext cx="5550" cy="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166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第</a:t>
              </a:r>
              <a:r>
                <a:rPr lang="zh-CN" altLang="en-US" sz="1660" b="1" u="sng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    </a:t>
              </a:r>
              <a:r>
                <a:rPr lang="zh-CN" altLang="en-US" sz="166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组</a:t>
              </a:r>
              <a:r>
                <a:rPr lang="zh-CN" altLang="en-US" sz="1660" b="1" u="sng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                 </a:t>
              </a:r>
              <a:r>
                <a:rPr lang="zh-CN" altLang="en-US" sz="1660" b="1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微软雅黑" panose="020B0503020204020204" pitchFamily="34" charset="-122"/>
                </a:rPr>
                <a:t>公司</a:t>
              </a:r>
              <a:endParaRPr lang="zh-CN" altLang="en-US" sz="166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endParaRPr>
            </a:p>
          </p:txBody>
        </p:sp>
      </p:grpSp>
      <p:pic>
        <p:nvPicPr>
          <p:cNvPr id="12" name="图片 11" descr="未标题-1-02"/>
          <p:cNvPicPr>
            <a:picLocks noChangeAspect="1"/>
          </p:cNvPicPr>
          <p:nvPr/>
        </p:nvPicPr>
        <p:blipFill>
          <a:blip r:embed="rId1"/>
          <a:srcRect t="22631" b="23922"/>
          <a:stretch>
            <a:fillRect/>
          </a:stretch>
        </p:blipFill>
        <p:spPr>
          <a:xfrm>
            <a:off x="432435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145320" y="3417708"/>
            <a:ext cx="7969359" cy="31722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950"/>
          </a:p>
        </p:txBody>
      </p:sp>
      <p:cxnSp>
        <p:nvCxnSpPr>
          <p:cNvPr id="14" name="直接连接符 13"/>
          <p:cNvCxnSpPr/>
          <p:nvPr/>
        </p:nvCxnSpPr>
        <p:spPr>
          <a:xfrm rot="5400000">
            <a:off x="3311748" y="4770865"/>
            <a:ext cx="3636504" cy="1720"/>
          </a:xfrm>
          <a:prstGeom prst="line">
            <a:avLst/>
          </a:prstGeom>
          <a:ln w="76200">
            <a:solidFill>
              <a:srgbClr val="B14B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23000" y="2794723"/>
            <a:ext cx="941705" cy="49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影 响</a:t>
            </a:r>
            <a:endParaRPr lang="zh-CN" altLang="en-US" sz="2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06556" y="2794723"/>
            <a:ext cx="1503680" cy="49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潜在风险</a:t>
            </a:r>
            <a:endParaRPr lang="zh-CN" altLang="en-US" sz="2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309330" y="1286355"/>
            <a:ext cx="564134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三、诊断贵公司现有控制权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29600" y="2111220"/>
            <a:ext cx="64008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现有架构对未来股权增值是否有影响，存在怎样潜在风险？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1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97395" y="2736695"/>
          <a:ext cx="8693785" cy="36595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0100"/>
                <a:gridCol w="2552700"/>
                <a:gridCol w="2800985"/>
              </a:tblGrid>
              <a:tr h="48704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通过什么方式重构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重构后的持股比例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股东姓名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</a:tr>
              <a:tr h="634365">
                <a:tc rowSpan="5"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股东一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3500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股东二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3373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股东三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3500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股东四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3436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股东五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2309330" y="1286355"/>
            <a:ext cx="564134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三、诊断贵公司现有控制权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29700" y="2096615"/>
            <a:ext cx="48006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通过什么方式重构顶顶层？谁拥有控制权？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1145375" y="2782415"/>
            <a:ext cx="7969250" cy="3532505"/>
          </a:xfrm>
          <a:prstGeom prst="rect">
            <a:avLst/>
          </a:prstGeom>
          <a:solidFill>
            <a:schemeClr val="bg1"/>
          </a:solidFill>
          <a:ln>
            <a:solidFill>
              <a:srgbClr val="B14B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950"/>
          </a:p>
        </p:txBody>
      </p:sp>
      <p:sp>
        <p:nvSpPr>
          <p:cNvPr id="3" name="TextBox 3"/>
          <p:cNvSpPr txBox="1"/>
          <p:nvPr/>
        </p:nvSpPr>
        <p:spPr>
          <a:xfrm>
            <a:off x="2309330" y="1286355"/>
            <a:ext cx="564134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三、诊断贵公司现有控制权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415500" y="2096615"/>
            <a:ext cx="34290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保证大股东控制权的解决方案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1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900900" y="2695420"/>
          <a:ext cx="8669020" cy="3675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7255"/>
                <a:gridCol w="2167255"/>
                <a:gridCol w="2167255"/>
                <a:gridCol w="2167255"/>
              </a:tblGrid>
              <a:tr h="429260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股权激励目的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做股权激励时机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hMerge="1">
                  <a:tcPr/>
                </a:tc>
              </a:tr>
              <a:tr h="4038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基于什么原因</a:t>
                      </a:r>
                      <a:endParaRPr lang="zh-CN" altLang="en-US" sz="2000" b="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达成什么成果</a:t>
                      </a:r>
                      <a:endParaRPr lang="zh-CN" altLang="en-US" sz="2000" b="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具体时间</a:t>
                      </a:r>
                      <a:endParaRPr lang="zh-CN" altLang="en-US" sz="2000" b="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增值的保障</a:t>
                      </a:r>
                      <a:endParaRPr lang="zh-CN" altLang="en-US" sz="2000" b="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42260">
                <a:tc>
                  <a:txBody>
                    <a:bodyPr/>
                    <a:lstStyle/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endParaRPr lang="en-US" altLang="zh-CN" sz="2000" dirty="0" smtClean="0"/>
                    </a:p>
                    <a:p>
                      <a:pPr algn="ctr"/>
                      <a:endParaRPr lang="en-US" altLang="zh-CN" sz="2000" dirty="0" smtClean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/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2309330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四、设计贵公司股权激励方案 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44000" y="2096615"/>
            <a:ext cx="45720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贵公司为什么做股权激励？什么时机做？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2" name="图片 1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格 8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01840" y="2680815"/>
          <a:ext cx="8656320" cy="37230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4080"/>
                <a:gridCol w="2164080"/>
                <a:gridCol w="2164080"/>
                <a:gridCol w="2164080"/>
              </a:tblGrid>
              <a:tr h="459740"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现金激励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精神激励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hMerge="1">
                  <a:tcPr/>
                </a:tc>
              </a:tr>
              <a:tr h="4038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短期激励</a:t>
                      </a:r>
                      <a:endParaRPr lang="zh-CN" altLang="en-US" sz="2000" b="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长期激励</a:t>
                      </a:r>
                      <a:endParaRPr lang="zh-CN" altLang="en-US" sz="2000" b="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法定福利</a:t>
                      </a:r>
                      <a:endParaRPr lang="zh-CN" altLang="en-US" sz="2000" b="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企业福利</a:t>
                      </a:r>
                      <a:endParaRPr lang="zh-CN" altLang="en-US" sz="2000" b="0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859405">
                <a:tc>
                  <a:txBody>
                    <a:bodyPr/>
                    <a:lstStyle/>
                    <a:p>
                      <a:pPr algn="ctr"/>
                      <a:endParaRPr lang="en-US" altLang="zh-CN" sz="1950" dirty="0" smtClean="0"/>
                    </a:p>
                    <a:p>
                      <a:pPr algn="ctr"/>
                      <a:endParaRPr lang="en-US" altLang="zh-CN" sz="1950" dirty="0" smtClean="0"/>
                    </a:p>
                    <a:p>
                      <a:pPr algn="ctr"/>
                      <a:endParaRPr lang="en-US" altLang="zh-CN" sz="1950" dirty="0" smtClean="0"/>
                    </a:p>
                    <a:p>
                      <a:pPr algn="ctr"/>
                      <a:endParaRPr lang="en-US" altLang="zh-CN" sz="1950" dirty="0" smtClean="0"/>
                    </a:p>
                    <a:p>
                      <a:pPr algn="ctr"/>
                      <a:endParaRPr lang="en-US" altLang="zh-CN" sz="1950" dirty="0" smtClean="0"/>
                    </a:p>
                    <a:p>
                      <a:pPr algn="ctr"/>
                      <a:endParaRPr lang="en-US" altLang="zh-CN" sz="1950" dirty="0" smtClean="0"/>
                    </a:p>
                    <a:p>
                      <a:pPr algn="ctr"/>
                      <a:endParaRPr lang="en-US" altLang="zh-CN" sz="1950" dirty="0" smtClean="0"/>
                    </a:p>
                    <a:p>
                      <a:pPr algn="ctr"/>
                      <a:endParaRPr lang="en-US" altLang="zh-CN" sz="1950" dirty="0" smtClean="0"/>
                    </a:p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2100733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四、设计贵公司股权激励方案 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44100" y="2096615"/>
            <a:ext cx="29718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诊断贵公司目前激励框架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2" name="图片 1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06640" y="2720820"/>
          <a:ext cx="8059420" cy="28613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4855"/>
                <a:gridCol w="2014855"/>
                <a:gridCol w="2014855"/>
                <a:gridCol w="2014855"/>
              </a:tblGrid>
              <a:tr h="53721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人员类型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薪酬水平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薪酬结构（基本</a:t>
                      </a:r>
                      <a:r>
                        <a:rPr lang="en-US" altLang="zh-CN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+</a:t>
                      </a:r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浮动）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hMerge="1">
                  <a:tcPr/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高层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中层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7747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基层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90573" y="5853035"/>
            <a:ext cx="6078855" cy="4914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公司目前员工总人数为</a:t>
            </a:r>
            <a:r>
              <a:rPr lang="zh-CN" altLang="en-US" sz="26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2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 </a:t>
            </a:r>
            <a:endParaRPr lang="zh-CN" altLang="en-US" sz="2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00733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四、设计贵公司股权激励方案 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644100" y="2096615"/>
            <a:ext cx="29718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诊断贵公司目前薪酬结构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11048" y="2737330"/>
          <a:ext cx="8637905" cy="30911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48815"/>
                <a:gridCol w="1484630"/>
                <a:gridCol w="1964055"/>
                <a:gridCol w="1828800"/>
                <a:gridCol w="1411605"/>
              </a:tblGrid>
              <a:tr h="485775">
                <a:tc>
                  <a:txBody>
                    <a:bodyPr/>
                    <a:lstStyle/>
                    <a:p>
                      <a:pPr algn="ctr"/>
                      <a:endParaRPr lang="zh-CN" altLang="en-US" sz="2165" b="1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165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岗位</a:t>
                      </a:r>
                      <a:endParaRPr lang="zh-CN" altLang="en-US" sz="2165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165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绩效（</a:t>
                      </a:r>
                      <a:r>
                        <a:rPr lang="en-US" altLang="zh-CN" sz="2165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KPI</a:t>
                      </a:r>
                      <a:r>
                        <a:rPr lang="zh-CN" altLang="en-US" sz="2165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2165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薪酬体系</a:t>
                      </a:r>
                      <a:endParaRPr lang="zh-CN" altLang="en-US" sz="2165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司龄</a:t>
                      </a:r>
                      <a:endParaRPr lang="zh-CN" altLang="en-US" sz="2165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高层</a:t>
                      </a:r>
                      <a:endParaRPr lang="zh-CN" altLang="en-US" sz="2165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</a:tr>
              <a:tr h="86804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中层</a:t>
                      </a:r>
                      <a:endParaRPr lang="zh-CN" altLang="en-US" sz="2165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基层</a:t>
                      </a:r>
                      <a:endParaRPr lang="zh-CN" altLang="en-US" sz="2165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34900" y="6032349"/>
            <a:ext cx="3214370" cy="391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950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备注</a:t>
            </a:r>
            <a:r>
              <a:rPr lang="en-US" altLang="zh-CN" sz="1950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1950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至少选择两个以上标准</a:t>
            </a:r>
            <a:endParaRPr lang="zh-CN" altLang="en-US" sz="1950" u="sng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00733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四、设计贵公司股权激励方案 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01100" y="2096615"/>
            <a:ext cx="52578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未来如果贵公司做股权激励，激励对象选择标准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2" name="图片 1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97395" y="2678910"/>
          <a:ext cx="8587740" cy="2697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4965"/>
                <a:gridCol w="1701800"/>
                <a:gridCol w="1934210"/>
                <a:gridCol w="1701800"/>
                <a:gridCol w="1624965"/>
              </a:tblGrid>
              <a:tr h="574675">
                <a:tc>
                  <a:txBody>
                    <a:bodyPr/>
                    <a:lstStyle/>
                    <a:p>
                      <a:pPr algn="ctr"/>
                      <a:endParaRPr lang="zh-CN" altLang="en-US" sz="2000" b="1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股票期权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限制性股票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虚拟股票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激励基金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</a:tr>
              <a:tr h="5435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优点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5429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缺点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1036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贵公司选择的激励工具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 gridSpan="4"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21550" y="5765014"/>
            <a:ext cx="82181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公司准备采取的持股方式是</a:t>
            </a:r>
            <a:r>
              <a:rPr lang="zh-CN" altLang="en-US" sz="24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（直接授予还是持股平台）</a:t>
            </a:r>
            <a:endParaRPr lang="zh-CN" altLang="en-US" b="1" u="sng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00733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四、设计贵公司股权激励方案 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15500" y="2096615"/>
            <a:ext cx="34290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贵公司准备采用什么激励工具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2" name="图片 1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64985" y="2647160"/>
          <a:ext cx="8665210" cy="3520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0735"/>
                <a:gridCol w="824230"/>
                <a:gridCol w="850900"/>
                <a:gridCol w="1315720"/>
                <a:gridCol w="1314450"/>
                <a:gridCol w="1363980"/>
                <a:gridCol w="2195195"/>
              </a:tblGrid>
              <a:tr h="445135">
                <a:tc rowSpan="2">
                  <a:txBody>
                    <a:bodyPr/>
                    <a:lstStyle/>
                    <a:p>
                      <a:pPr algn="ctr"/>
                      <a:endParaRPr lang="zh-CN" altLang="en-US" sz="2000" b="1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人数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额度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               限制条件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 hMerge="1">
                  <a:tcPr>
                    <a:solidFill>
                      <a:srgbClr val="FFC000"/>
                    </a:solidFill>
                  </a:tcPr>
                </a:tc>
                <a:tc hMerge="1">
                  <a:tcPr>
                    <a:solidFill>
                      <a:srgbClr val="FFC000"/>
                    </a:solidFill>
                  </a:tcPr>
                </a:tc>
                <a:tc hMerge="1">
                  <a:tcPr>
                    <a:solidFill>
                      <a:srgbClr val="FFC000"/>
                    </a:solidFill>
                  </a:tcPr>
                </a:tc>
              </a:tr>
              <a:tr h="487680">
                <a:tc vMerge="1">
                  <a:tcPr>
                    <a:solidFill>
                      <a:srgbClr val="FFC000"/>
                    </a:solidFill>
                  </a:tcPr>
                </a:tc>
                <a:tc vMerge="1">
                  <a:tcPr>
                    <a:solidFill>
                      <a:srgbClr val="FFC000"/>
                    </a:solidFill>
                  </a:tcPr>
                </a:tc>
                <a:tc vMerge="1"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授予时间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行权时间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行权条件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退出条件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</a:tr>
              <a:tr h="72009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高层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7207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中层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4389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基层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合计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716048" y="6349849"/>
            <a:ext cx="47371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行权时锁定价格是</a:t>
            </a:r>
            <a:r>
              <a:rPr lang="zh-CN" altLang="en-US" sz="2400" b="1" u="sng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元 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股 </a:t>
            </a:r>
            <a:endParaRPr lang="zh-CN" altLang="en-US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100733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四、设计贵公司股权激励方案 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44180" y="2096615"/>
            <a:ext cx="68580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6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假如未来采取期权激励，如何定人、定量、定时间、定约束条件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97395" y="2708120"/>
          <a:ext cx="8580120" cy="38157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36115"/>
                <a:gridCol w="1474470"/>
                <a:gridCol w="2034540"/>
                <a:gridCol w="1402715"/>
                <a:gridCol w="1732280"/>
              </a:tblGrid>
              <a:tr h="74549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融资节奏</a:t>
                      </a:r>
                      <a:endParaRPr lang="zh-CN" altLang="en-US" sz="2165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95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融资时间</a:t>
                      </a:r>
                      <a:endParaRPr lang="zh-CN" altLang="en-US" sz="195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95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估值</a:t>
                      </a:r>
                      <a:r>
                        <a:rPr lang="en-US" altLang="zh-CN" sz="195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95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融资金额</a:t>
                      </a:r>
                      <a:endParaRPr lang="zh-CN" altLang="en-US" sz="195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95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稀释股权</a:t>
                      </a:r>
                      <a:endParaRPr lang="zh-CN" altLang="en-US" sz="195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95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稀释后大股东持股比例</a:t>
                      </a:r>
                      <a:endParaRPr lang="zh-CN" altLang="en-US" sz="195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  <a:tr h="61404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95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第一轮</a:t>
                      </a:r>
                      <a:endParaRPr lang="zh-CN" altLang="en-US" sz="195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1404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95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第二轮</a:t>
                      </a:r>
                      <a:endParaRPr lang="zh-CN" altLang="en-US" sz="195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1404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95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第三轮</a:t>
                      </a:r>
                      <a:endParaRPr lang="zh-CN" altLang="en-US" sz="195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14045">
                <a:tc>
                  <a:txBody>
                    <a:bodyPr/>
                    <a:lstStyle/>
                    <a:p>
                      <a:pPr algn="ctr"/>
                      <a:endParaRPr lang="zh-CN" altLang="en-US" sz="1950" b="1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14045">
                <a:tc>
                  <a:txBody>
                    <a:bodyPr/>
                    <a:lstStyle/>
                    <a:p>
                      <a:pPr algn="ctr"/>
                      <a:endParaRPr lang="zh-CN" altLang="en-US" sz="1950" b="1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95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2100733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五、设计贵公司融资方案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01580" y="2096615"/>
            <a:ext cx="27432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ctr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规划贵公司融资节奏？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12240" y="957580"/>
            <a:ext cx="7435850" cy="56445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86600" y="2457295"/>
          <a:ext cx="8686800" cy="36182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91740"/>
                <a:gridCol w="6195060"/>
              </a:tblGrid>
              <a:tr h="8858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上市时间预测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b="1"/>
                    </a:p>
                  </a:txBody>
                  <a:tcPr marL="99036" marR="99036" marT="49518" marB="49518" anchor="ctr" anchorCtr="0"/>
                </a:tc>
              </a:tr>
              <a:tr h="8858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上市市场选择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（科创板/新三板</a:t>
                      </a:r>
                      <a:r>
                        <a:rPr lang="en-US" altLang="zh-CN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创业板</a:t>
                      </a:r>
                      <a:r>
                        <a:rPr lang="en-US" altLang="zh-CN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中小板</a:t>
                      </a:r>
                      <a:r>
                        <a:rPr lang="en-US" altLang="zh-CN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/A</a:t>
                      </a:r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板</a:t>
                      </a:r>
                      <a:r>
                        <a:rPr lang="en-US" altLang="zh-CN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境外市场）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96075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上市前一年</a:t>
                      </a:r>
                      <a:endParaRPr lang="en-US" altLang="zh-CN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净利润目标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b="1"/>
                    </a:p>
                  </a:txBody>
                  <a:tcPr marL="99036" marR="99036" marT="49518" marB="49518" anchor="ctr" anchorCtr="0"/>
                </a:tc>
              </a:tr>
              <a:tr h="8858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上市市值目标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b="1" dirty="0" smtClean="0"/>
                        <a:t>             </a:t>
                      </a:r>
                      <a:r>
                        <a:rPr lang="zh-CN" altLang="en-US" sz="2000" b="1" dirty="0" smtClean="0"/>
                        <a:t>   </a:t>
                      </a:r>
                      <a:r>
                        <a:rPr lang="zh-CN" altLang="en-US" sz="2000" b="1" u="sng" dirty="0" smtClean="0"/>
                        <a:t>                      </a:t>
                      </a:r>
                      <a:r>
                        <a:rPr lang="en-US" altLang="zh-CN" sz="2000" b="1" dirty="0" smtClean="0"/>
                        <a:t> </a:t>
                      </a:r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亿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2100733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六、设计贵公司上市方案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08825" y="2379190"/>
          <a:ext cx="8564880" cy="38392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6285"/>
                <a:gridCol w="6538595"/>
              </a:tblGrid>
              <a:tr h="528320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上市前</a:t>
                      </a:r>
                      <a:endParaRPr lang="en-US" altLang="zh-CN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市值设计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估值目标：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135890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实现方法：</a:t>
                      </a:r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592455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上市后</a:t>
                      </a:r>
                      <a:endParaRPr lang="en-US" altLang="zh-CN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市值设计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市值目标：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135953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实现方法：</a:t>
                      </a:r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2" name="TextBox 3"/>
          <p:cNvSpPr txBox="1"/>
          <p:nvPr/>
        </p:nvSpPr>
        <p:spPr>
          <a:xfrm>
            <a:off x="2100733" y="1286355"/>
            <a:ext cx="6058535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七、设计贵公司市值方案    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746913" y="2403320"/>
          <a:ext cx="8766175" cy="3992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8275"/>
                <a:gridCol w="1951990"/>
                <a:gridCol w="5375910"/>
              </a:tblGrid>
              <a:tr h="665480">
                <a:tc rowSpan="3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上市前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并购目的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  <a:tr h="66548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并购标的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  <a:tr h="66548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并购模式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  <a:tr h="665480">
                <a:tc rowSpan="3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上市后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并购目的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6548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并购标的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6548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并购模式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2" name="TextBox 3"/>
          <p:cNvSpPr txBox="1"/>
          <p:nvPr/>
        </p:nvSpPr>
        <p:spPr>
          <a:xfrm>
            <a:off x="1408900" y="1286355"/>
            <a:ext cx="744220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八、设计贵公司并购方案 （买方）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82460" y="2231870"/>
          <a:ext cx="8895080" cy="42932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4865"/>
                <a:gridCol w="1979930"/>
                <a:gridCol w="6090285"/>
              </a:tblGrid>
              <a:tr h="818515">
                <a:tc rowSpan="5"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出售股权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并购目的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  <a:tr h="88519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理想的</a:t>
                      </a:r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买方公司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  <a:tr h="94932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出售股权</a:t>
                      </a:r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比例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  <a:tr h="75501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出让方式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  <a:tr h="885190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可接受的</a:t>
                      </a:r>
                      <a:endParaRPr lang="en-US" altLang="zh-CN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对赌条件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extBox 3"/>
          <p:cNvSpPr txBox="1"/>
          <p:nvPr/>
        </p:nvSpPr>
        <p:spPr>
          <a:xfrm>
            <a:off x="1408900" y="1286355"/>
            <a:ext cx="744220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八、设计贵公司并购方案 （</a:t>
            </a:r>
            <a:r>
              <a:rPr lang="zh-CN"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卖</a:t>
            </a:r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方）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083905" y="2424910"/>
            <a:ext cx="614553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4400" b="1" dirty="0" smtClean="0">
                <a:solidFill>
                  <a:srgbClr val="B14B1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企业经营</a:t>
            </a:r>
            <a:endParaRPr kumimoji="1" lang="en-US" altLang="zh-CN" sz="4400" b="1" dirty="0" smtClean="0">
              <a:solidFill>
                <a:srgbClr val="B14B1A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kumimoji="1" lang="en-US" altLang="zh-CN" sz="4400" dirty="0">
                <a:solidFill>
                  <a:srgbClr val="B14B1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——</a:t>
            </a:r>
            <a:r>
              <a:rPr kumimoji="1" lang="zh-CN" altLang="en-US" sz="4400" dirty="0" smtClean="0">
                <a:solidFill>
                  <a:srgbClr val="B14B1A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实质是股权经营</a:t>
            </a:r>
            <a:endParaRPr kumimoji="1" lang="zh-CN" altLang="en-US" sz="4400" dirty="0" smtClean="0">
              <a:solidFill>
                <a:srgbClr val="B14B1A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" name="图片 2" descr="未标题-1-02"/>
          <p:cNvPicPr>
            <a:picLocks noChangeAspect="1"/>
          </p:cNvPicPr>
          <p:nvPr/>
        </p:nvPicPr>
        <p:blipFill>
          <a:blip r:embed="rId1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5361" name="图片 3" descr="C:\Users\EDZ\Desktop\绩效机制手册-12.jpg绩效机制手册-12"/>
          <p:cNvPicPr>
            <a:picLocks noChangeAspect="1"/>
          </p:cNvPicPr>
          <p:nvPr/>
        </p:nvPicPr>
        <p:blipFill>
          <a:blip r:embed="rId1"/>
          <a:srcRect t="6654"/>
          <a:stretch>
            <a:fillRect/>
          </a:stretch>
        </p:blipFill>
        <p:spPr>
          <a:xfrm>
            <a:off x="552285" y="664055"/>
            <a:ext cx="9155430" cy="628142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06740" y="2336010"/>
            <a:ext cx="6484620" cy="2122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股权设计</a:t>
            </a:r>
            <a:endParaRPr lang="en-US" altLang="zh-CN" sz="44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20000"/>
              </a:lnSpc>
            </a:pPr>
            <a:r>
              <a:rPr lang="en-US" altLang="zh-CN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4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设计企业增值路线图</a:t>
            </a:r>
            <a:endParaRPr lang="zh-CN" altLang="en-US" sz="44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 descr="未标题-1-02"/>
          <p:cNvPicPr>
            <a:picLocks noChangeAspect="1"/>
          </p:cNvPicPr>
          <p:nvPr/>
        </p:nvPicPr>
        <p:blipFill>
          <a:blip r:embed="rId1"/>
          <a:srcRect t="22631" b="23922"/>
          <a:stretch>
            <a:fillRect/>
          </a:stretch>
        </p:blipFill>
        <p:spPr>
          <a:xfrm>
            <a:off x="432435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19110" y="1559792"/>
            <a:ext cx="662178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一、设计贵公司股权增值目标</a:t>
            </a:r>
            <a:endParaRPr lang="en-US" altLang="zh-CN"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16203" y="3551887"/>
          <a:ext cx="7427595" cy="2322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0805"/>
                <a:gridCol w="4796790"/>
              </a:tblGrid>
              <a:tr h="77406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r>
                        <a:rPr lang="zh-CN" altLang="en-US" sz="2165" b="1" u="sng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     </a:t>
                      </a:r>
                      <a:r>
                        <a:rPr lang="zh-CN" altLang="en-US" sz="2165" b="1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年</a:t>
                      </a:r>
                      <a:r>
                        <a:rPr lang="zh-CN" altLang="en-US" sz="2165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后</a:t>
                      </a:r>
                      <a:endParaRPr lang="en-US" altLang="zh-CN" sz="2165" b="1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165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股权增值目标</a:t>
                      </a:r>
                      <a:endParaRPr lang="zh-CN" altLang="en-US" sz="2165" b="1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600" b="1" u="none" baseline="0" dirty="0" smtClean="0"/>
                        <a:t>市值</a:t>
                      </a:r>
                      <a:r>
                        <a:rPr lang="zh-CN" altLang="en-US" sz="2600" b="1" u="sng" baseline="0" dirty="0" smtClean="0"/>
                        <a:t>              亿              </a:t>
                      </a:r>
                      <a:endParaRPr lang="zh-CN" altLang="en-US" sz="2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774065">
                <a:tc rowSpan="2"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实现</a:t>
                      </a:r>
                      <a:endParaRPr lang="en-US" altLang="zh-CN" sz="2165" b="1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2165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股权增值路径</a:t>
                      </a:r>
                      <a:endParaRPr lang="zh-CN" altLang="en-US" sz="2165" b="1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（被并购）</a:t>
                      </a:r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</a:tr>
              <a:tr h="774065">
                <a:tc vMerge="1"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165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</a:t>
                      </a:r>
                      <a:r>
                        <a:rPr lang="en-US" altLang="zh-CN" sz="2165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IPO</a:t>
                      </a:r>
                      <a:r>
                        <a:rPr lang="zh-CN" altLang="en-US" sz="2165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上市）</a:t>
                      </a:r>
                      <a:endParaRPr lang="zh-CN" altLang="en-US" sz="1950" dirty="0"/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3024975" y="2516350"/>
            <a:ext cx="41148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1.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以终为始，设定股权增值目标和路径</a:t>
            </a:r>
            <a:endParaRPr lang="zh-CN" altLang="en-US"/>
          </a:p>
        </p:txBody>
      </p:sp>
      <p:pic>
        <p:nvPicPr>
          <p:cNvPr id="5" name="图片 4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220940" y="2920893"/>
          <a:ext cx="7818120" cy="34048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3020"/>
                <a:gridCol w="1303020"/>
                <a:gridCol w="1303020"/>
                <a:gridCol w="1303020"/>
                <a:gridCol w="1303020"/>
                <a:gridCol w="1303020"/>
              </a:tblGrid>
              <a:tr h="4800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年度                              </a:t>
                      </a:r>
                      <a:endParaRPr lang="zh-CN" altLang="en-US" sz="18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1849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营业收入</a:t>
                      </a:r>
                      <a:endParaRPr lang="zh-CN" altLang="en-US" sz="18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1912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净利润</a:t>
                      </a:r>
                      <a:endParaRPr lang="zh-CN" altLang="en-US" sz="18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净利润</a:t>
                      </a:r>
                      <a:endParaRPr lang="zh-CN" altLang="en-US" sz="18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ctr"/>
                      <a:r>
                        <a:rPr lang="zh-CN" altLang="en-US" sz="18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增长率</a:t>
                      </a:r>
                      <a:endParaRPr lang="zh-CN" altLang="en-US" sz="18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9659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公司估值（或市值）</a:t>
                      </a:r>
                      <a:endParaRPr lang="zh-CN" altLang="en-US" sz="18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2" name="TextBox 3"/>
          <p:cNvSpPr txBox="1"/>
          <p:nvPr/>
        </p:nvSpPr>
        <p:spPr>
          <a:xfrm>
            <a:off x="1819110" y="1502642"/>
            <a:ext cx="662178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一、设计贵公司股权增值目标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8890" y="2328390"/>
            <a:ext cx="242697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未来5年的经营规划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1819110" y="1502642"/>
            <a:ext cx="662178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一、设计贵公司股权增值目标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8890" y="2328390"/>
            <a:ext cx="29718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3. 企业持续增长的核心策略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7420" y="2854960"/>
            <a:ext cx="8094980" cy="42462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/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·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用户维度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lang="en-US"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·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产品维度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·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员工维度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·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企业五年后在哪个领域能成为第一？核心竞争力是什么？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1218565" y="3802380"/>
            <a:ext cx="7969885" cy="0"/>
          </a:xfrm>
          <a:prstGeom prst="line">
            <a:avLst/>
          </a:prstGeom>
          <a:ln w="127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218565" y="4908550"/>
            <a:ext cx="7969885" cy="0"/>
          </a:xfrm>
          <a:prstGeom prst="line">
            <a:avLst/>
          </a:prstGeom>
          <a:ln w="127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1218565" y="6014720"/>
            <a:ext cx="7969885" cy="0"/>
          </a:xfrm>
          <a:prstGeom prst="line">
            <a:avLst/>
          </a:prstGeom>
          <a:ln w="127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1218565" y="7120890"/>
            <a:ext cx="7969885" cy="0"/>
          </a:xfrm>
          <a:prstGeom prst="line">
            <a:avLst/>
          </a:prstGeom>
          <a:ln w="127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未标题-1-02"/>
          <p:cNvPicPr>
            <a:picLocks noChangeAspect="1"/>
          </p:cNvPicPr>
          <p:nvPr/>
        </p:nvPicPr>
        <p:blipFill>
          <a:blip r:embed="rId1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0245" y="1267460"/>
          <a:ext cx="8718550" cy="53270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6085"/>
                <a:gridCol w="1750695"/>
                <a:gridCol w="1778000"/>
                <a:gridCol w="1785620"/>
                <a:gridCol w="1708150"/>
              </a:tblGrid>
              <a:tr h="42545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r>
                        <a:rPr lang="en-US" sz="16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股权增值图谱</a:t>
                      </a: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954405"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企业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估值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企业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估值</a:t>
                      </a:r>
                      <a:endParaRPr lang="en-US" altLang="en-US" sz="1400" b="0" u="sng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企业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估值</a:t>
                      </a:r>
                      <a:endParaRPr lang="en-US" altLang="en-US" sz="1400" b="0" u="sng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企业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估值</a:t>
                      </a:r>
                      <a:endParaRPr lang="en-US" altLang="en-US" sz="1400" b="0" u="sng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anchor="ctr" anchorCtr="0"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企业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  <a:p>
                      <a:pPr indent="0" algn="l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市值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净利润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增长率 </a:t>
                      </a:r>
                      <a:r>
                        <a:rPr lang="en-US" sz="1400" b="0" u="sng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</a:t>
                      </a: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净利润 </a:t>
                      </a:r>
                      <a:r>
                        <a:rPr lang="en-US" sz="1400" b="0" u="sng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 </a:t>
                      </a:r>
                      <a:endParaRPr lang="en-US" sz="1400" b="0" u="sng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增长率 </a:t>
                      </a:r>
                      <a:r>
                        <a:rPr lang="en-US" sz="1400" b="0" u="sng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</a:t>
                      </a: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净利润</a:t>
                      </a:r>
                      <a:endParaRPr 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增长率 </a:t>
                      </a:r>
                      <a:r>
                        <a:rPr lang="en-US" sz="1400" b="0" u="sng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</a:t>
                      </a: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净利润 </a:t>
                      </a:r>
                      <a:r>
                        <a:rPr lang="en-US" sz="1400" b="0" u="sng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 </a:t>
                      </a:r>
                      <a:endParaRPr lang="en-US" sz="1400" b="0" u="sng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增长率 </a:t>
                      </a:r>
                      <a:r>
                        <a:rPr lang="en-US" sz="1400" b="0" u="sng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</a:t>
                      </a: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 anchorCtr="0"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净利润 </a:t>
                      </a:r>
                      <a:r>
                        <a:rPr lang="en-US" sz="1400" b="0" u="sng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 </a:t>
                      </a:r>
                      <a:endParaRPr lang="en-US" sz="1400" b="0" u="sng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indent="0" algn="l">
                        <a:lnSpc>
                          <a:spcPct val="180000"/>
                        </a:lnSpc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增长率 </a:t>
                      </a:r>
                      <a:r>
                        <a:rPr lang="en-US" sz="1400" b="0" u="sng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 </a:t>
                      </a: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40">
                <a:tc gridSpan="5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关键任务</a:t>
                      </a:r>
                      <a:endParaRPr lang="en-US" altLang="en-US" sz="14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2713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0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     </a:t>
                      </a: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0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8" name="直接连接符 17"/>
          <p:cNvCxnSpPr/>
          <p:nvPr/>
        </p:nvCxnSpPr>
        <p:spPr>
          <a:xfrm>
            <a:off x="1192530" y="2360295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>
            <a:off x="2853690" y="2360295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4575810" y="2360295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6463030" y="2360295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8213725" y="2360295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1306830" y="336042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1306830" y="374904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>
            <a:off x="3021330" y="336042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3021330" y="374904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>
            <a:off x="4758690" y="336042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4758690" y="374904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6541770" y="336042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6541770" y="374904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8286750" y="336042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8286750" y="3749040"/>
            <a:ext cx="1021080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组合 37"/>
          <p:cNvGrpSpPr/>
          <p:nvPr/>
        </p:nvGrpSpPr>
        <p:grpSpPr>
          <a:xfrm>
            <a:off x="1745615" y="2522855"/>
            <a:ext cx="1174750" cy="367665"/>
            <a:chOff x="2749" y="3973"/>
            <a:chExt cx="1850" cy="579"/>
          </a:xfrm>
        </p:grpSpPr>
        <p:sp>
          <p:nvSpPr>
            <p:cNvPr id="35" name="矩形 34"/>
            <p:cNvSpPr/>
            <p:nvPr/>
          </p:nvSpPr>
          <p:spPr>
            <a:xfrm>
              <a:off x="2749" y="3986"/>
              <a:ext cx="1850" cy="567"/>
            </a:xfrm>
            <a:prstGeom prst="rect">
              <a:avLst/>
            </a:prstGeom>
            <a:solidFill>
              <a:srgbClr val="B14B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3786" y="3973"/>
              <a:ext cx="60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7" name="直接连接符 36"/>
            <p:cNvCxnSpPr/>
            <p:nvPr/>
          </p:nvCxnSpPr>
          <p:spPr>
            <a:xfrm flipH="1">
              <a:off x="2974" y="4374"/>
              <a:ext cx="812" cy="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组合 38"/>
          <p:cNvGrpSpPr/>
          <p:nvPr/>
        </p:nvGrpSpPr>
        <p:grpSpPr>
          <a:xfrm>
            <a:off x="3631565" y="2522855"/>
            <a:ext cx="1174750" cy="367665"/>
            <a:chOff x="2749" y="3973"/>
            <a:chExt cx="1850" cy="579"/>
          </a:xfrm>
        </p:grpSpPr>
        <p:sp>
          <p:nvSpPr>
            <p:cNvPr id="40" name="矩形 39"/>
            <p:cNvSpPr/>
            <p:nvPr/>
          </p:nvSpPr>
          <p:spPr>
            <a:xfrm>
              <a:off x="2749" y="3986"/>
              <a:ext cx="1850" cy="567"/>
            </a:xfrm>
            <a:prstGeom prst="rect">
              <a:avLst/>
            </a:prstGeom>
            <a:solidFill>
              <a:srgbClr val="B14B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3786" y="3973"/>
              <a:ext cx="60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42" name="直接连接符 41"/>
            <p:cNvCxnSpPr/>
            <p:nvPr/>
          </p:nvCxnSpPr>
          <p:spPr>
            <a:xfrm flipH="1">
              <a:off x="2974" y="4374"/>
              <a:ext cx="812" cy="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组合 42"/>
          <p:cNvGrpSpPr/>
          <p:nvPr/>
        </p:nvGrpSpPr>
        <p:grpSpPr>
          <a:xfrm>
            <a:off x="5317490" y="2522855"/>
            <a:ext cx="1174750" cy="367665"/>
            <a:chOff x="2749" y="3973"/>
            <a:chExt cx="1850" cy="579"/>
          </a:xfrm>
        </p:grpSpPr>
        <p:sp>
          <p:nvSpPr>
            <p:cNvPr id="44" name="矩形 43"/>
            <p:cNvSpPr/>
            <p:nvPr/>
          </p:nvSpPr>
          <p:spPr>
            <a:xfrm>
              <a:off x="2749" y="3986"/>
              <a:ext cx="1850" cy="567"/>
            </a:xfrm>
            <a:prstGeom prst="rect">
              <a:avLst/>
            </a:prstGeom>
            <a:solidFill>
              <a:srgbClr val="B14B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3786" y="3973"/>
              <a:ext cx="60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 flipH="1">
              <a:off x="2974" y="4374"/>
              <a:ext cx="812" cy="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组合 46"/>
          <p:cNvGrpSpPr/>
          <p:nvPr/>
        </p:nvGrpSpPr>
        <p:grpSpPr>
          <a:xfrm>
            <a:off x="7146290" y="2522855"/>
            <a:ext cx="1174750" cy="367665"/>
            <a:chOff x="2749" y="3973"/>
            <a:chExt cx="1850" cy="579"/>
          </a:xfrm>
        </p:grpSpPr>
        <p:sp>
          <p:nvSpPr>
            <p:cNvPr id="48" name="矩形 47"/>
            <p:cNvSpPr/>
            <p:nvPr/>
          </p:nvSpPr>
          <p:spPr>
            <a:xfrm>
              <a:off x="2749" y="3986"/>
              <a:ext cx="1850" cy="567"/>
            </a:xfrm>
            <a:prstGeom prst="rect">
              <a:avLst/>
            </a:prstGeom>
            <a:solidFill>
              <a:srgbClr val="B14B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3786" y="3973"/>
              <a:ext cx="60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0" name="直接连接符 49"/>
            <p:cNvCxnSpPr/>
            <p:nvPr/>
          </p:nvCxnSpPr>
          <p:spPr>
            <a:xfrm flipH="1">
              <a:off x="2974" y="4374"/>
              <a:ext cx="812" cy="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组合 50"/>
          <p:cNvGrpSpPr/>
          <p:nvPr/>
        </p:nvGrpSpPr>
        <p:grpSpPr>
          <a:xfrm>
            <a:off x="8834755" y="2522855"/>
            <a:ext cx="1174750" cy="367665"/>
            <a:chOff x="2749" y="3973"/>
            <a:chExt cx="1850" cy="579"/>
          </a:xfrm>
        </p:grpSpPr>
        <p:sp>
          <p:nvSpPr>
            <p:cNvPr id="52" name="矩形 51"/>
            <p:cNvSpPr/>
            <p:nvPr/>
          </p:nvSpPr>
          <p:spPr>
            <a:xfrm>
              <a:off x="2749" y="3986"/>
              <a:ext cx="1850" cy="567"/>
            </a:xfrm>
            <a:prstGeom prst="rect">
              <a:avLst/>
            </a:prstGeom>
            <a:solidFill>
              <a:srgbClr val="B14B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3786" y="3973"/>
              <a:ext cx="60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1600" b="1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年</a:t>
              </a:r>
              <a:endPara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4" name="直接连接符 53"/>
            <p:cNvCxnSpPr/>
            <p:nvPr/>
          </p:nvCxnSpPr>
          <p:spPr>
            <a:xfrm flipH="1">
              <a:off x="2974" y="4374"/>
              <a:ext cx="812" cy="0"/>
            </a:xfrm>
            <a:prstGeom prst="line">
              <a:avLst/>
            </a:prstGeom>
            <a:ln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 flipH="1">
            <a:off x="5116030" y="2696690"/>
            <a:ext cx="27940" cy="3432810"/>
          </a:xfrm>
          <a:prstGeom prst="line">
            <a:avLst/>
          </a:prstGeom>
          <a:ln w="57150" cmpd="sng">
            <a:solidFill>
              <a:srgbClr val="B14B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35624" y="2696690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现在的顶顶层架构</a:t>
            </a:r>
            <a:endParaRPr lang="zh-CN" altLang="en-US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94662" y="2696690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未来的顶顶层架构</a:t>
            </a:r>
            <a:endParaRPr lang="zh-CN" altLang="en-US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927570" y="4710275"/>
            <a:ext cx="3714115" cy="1014095"/>
          </a:xfrm>
          <a:prstGeom prst="rect">
            <a:avLst/>
          </a:prstGeom>
          <a:solidFill>
            <a:schemeClr val="bg1"/>
          </a:solidFill>
          <a:ln>
            <a:solidFill>
              <a:srgbClr val="B14B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950" b="1" u="sng" dirty="0" smtClean="0">
                <a:solidFill>
                  <a:schemeClr val="tx1"/>
                </a:solidFill>
              </a:rPr>
              <a:t>                             </a:t>
            </a:r>
            <a:r>
              <a:rPr lang="zh-CN" altLang="en-US" sz="1950" b="1" dirty="0" smtClean="0">
                <a:solidFill>
                  <a:schemeClr val="tx1"/>
                </a:solidFill>
              </a:rPr>
              <a:t>有限责任公司</a:t>
            </a:r>
            <a:endParaRPr lang="zh-CN" altLang="en-US" sz="1950" b="1" dirty="0">
              <a:solidFill>
                <a:schemeClr val="tx1"/>
              </a:solidFill>
            </a:endParaRPr>
          </a:p>
        </p:txBody>
      </p:sp>
      <p:cxnSp>
        <p:nvCxnSpPr>
          <p:cNvPr id="13" name="直接箭头连接符 12"/>
          <p:cNvCxnSpPr/>
          <p:nvPr/>
        </p:nvCxnSpPr>
        <p:spPr>
          <a:xfrm rot="16200000" flipV="1">
            <a:off x="1236879" y="4091102"/>
            <a:ext cx="696352" cy="541607"/>
          </a:xfrm>
          <a:prstGeom prst="straightConnector1">
            <a:avLst/>
          </a:prstGeom>
          <a:ln w="28575">
            <a:solidFill>
              <a:srgbClr val="B14B1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rot="5400000" flipH="1" flipV="1">
            <a:off x="2437012" y="4206301"/>
            <a:ext cx="851097" cy="1720"/>
          </a:xfrm>
          <a:prstGeom prst="straightConnector1">
            <a:avLst/>
          </a:prstGeom>
          <a:ln w="28575">
            <a:solidFill>
              <a:srgbClr val="B14B1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 rot="5400000" flipH="1" flipV="1">
            <a:off x="3558052" y="4091102"/>
            <a:ext cx="773724" cy="464235"/>
          </a:xfrm>
          <a:prstGeom prst="straightConnector1">
            <a:avLst/>
          </a:prstGeom>
          <a:ln w="28575">
            <a:solidFill>
              <a:srgbClr val="B14B1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087976" y="3394750"/>
            <a:ext cx="1140460" cy="391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950" b="1" u="sng" dirty="0" smtClean="0"/>
              <a:t>股东</a:t>
            </a:r>
            <a:r>
              <a:rPr lang="en-US" altLang="zh-CN" sz="1950" b="1" u="sng" dirty="0" smtClean="0"/>
              <a:t>     % </a:t>
            </a:r>
            <a:endParaRPr lang="zh-CN" altLang="en-US" sz="1950" b="1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695272" y="3626867"/>
            <a:ext cx="1196340" cy="391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950" b="1" u="sng" dirty="0" smtClean="0"/>
              <a:t>股东</a:t>
            </a:r>
            <a:r>
              <a:rPr lang="en-US" altLang="zh-CN" sz="1950" b="1" u="sng" dirty="0" smtClean="0"/>
              <a:t>      % </a:t>
            </a:r>
            <a:endParaRPr lang="zh-CN" altLang="en-US" sz="1950" b="1" u="sng" dirty="0"/>
          </a:p>
        </p:txBody>
      </p:sp>
      <p:sp>
        <p:nvSpPr>
          <p:cNvPr id="22" name="TextBox 21"/>
          <p:cNvSpPr txBox="1"/>
          <p:nvPr/>
        </p:nvSpPr>
        <p:spPr>
          <a:xfrm>
            <a:off x="3635424" y="3394750"/>
            <a:ext cx="1140460" cy="391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950" b="1" u="sng" dirty="0" smtClean="0"/>
              <a:t>股东</a:t>
            </a:r>
            <a:r>
              <a:rPr lang="en-US" altLang="zh-CN" sz="1950" b="1" u="sng" dirty="0" smtClean="0"/>
              <a:t>     % </a:t>
            </a:r>
            <a:endParaRPr lang="zh-CN" altLang="en-US" sz="1950" b="1" u="sng" dirty="0"/>
          </a:p>
        </p:txBody>
      </p:sp>
      <p:sp>
        <p:nvSpPr>
          <p:cNvPr id="3" name="TextBox 3"/>
          <p:cNvSpPr txBox="1"/>
          <p:nvPr/>
        </p:nvSpPr>
        <p:spPr>
          <a:xfrm>
            <a:off x="2208365" y="1488285"/>
            <a:ext cx="584327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二、诊断贵公司顶顶层架构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 descr="未标题-1-02"/>
          <p:cNvPicPr>
            <a:picLocks noChangeAspect="1"/>
          </p:cNvPicPr>
          <p:nvPr/>
        </p:nvPicPr>
        <p:blipFill>
          <a:blip r:embed="rId1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36130" y="2650578"/>
          <a:ext cx="8587740" cy="38563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7495"/>
                <a:gridCol w="2398395"/>
                <a:gridCol w="2243455"/>
                <a:gridCol w="2398395"/>
              </a:tblGrid>
              <a:tr h="63055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股东姓名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股份额度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股份比例</a:t>
                      </a:r>
                      <a:endParaRPr lang="zh-CN" altLang="en-US" sz="2000" b="1" dirty="0" smtClean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>
                    <a:solidFill>
                      <a:srgbClr val="B14B1A"/>
                    </a:solidFill>
                  </a:tcPr>
                </a:tc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股东一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股东二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股东三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股东四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  <a:tr h="64516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股东五</a:t>
                      </a:r>
                      <a:endParaRPr lang="zh-CN" altLang="en-US" sz="2000" b="1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9036" marR="99036" marT="49518" marB="49518" anchor="ctr" anchorCtr="0"/>
                </a:tc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2309330" y="1286355"/>
            <a:ext cx="5641340" cy="6299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3500" b="1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三、诊断贵公司现有控制权</a:t>
            </a:r>
            <a:endParaRPr sz="3500" b="1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796375" y="2111220"/>
            <a:ext cx="457200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algn="l"/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</a:t>
            </a:r>
            <a:r>
              <a:rPr b="1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现在贵公司谁是大股东？谁拥有控制权？</a:t>
            </a:r>
            <a:endParaRPr b="1" dirty="0" smtClean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4" name="图片 3" descr="未标题-1-02"/>
          <p:cNvPicPr>
            <a:picLocks noChangeAspect="1"/>
          </p:cNvPicPr>
          <p:nvPr/>
        </p:nvPicPr>
        <p:blipFill>
          <a:blip r:embed="rId2"/>
          <a:srcRect t="22631" b="23922"/>
          <a:stretch>
            <a:fillRect/>
          </a:stretch>
        </p:blipFill>
        <p:spPr>
          <a:xfrm>
            <a:off x="441960" y="229235"/>
            <a:ext cx="3201670" cy="940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21d07570-9816-402b-9174-7393267f01ef}"/>
</p:tagLst>
</file>

<file path=ppt/tags/tag10.xml><?xml version="1.0" encoding="utf-8"?>
<p:tagLst xmlns:p="http://schemas.openxmlformats.org/presentationml/2006/main">
  <p:tag name="KSO_WM_UNIT_TABLE_BEAUTIFY" val="smartTable{693ed61e-38c5-4f9a-9d71-9150ca473f7e}"/>
</p:tagLst>
</file>

<file path=ppt/tags/tag11.xml><?xml version="1.0" encoding="utf-8"?>
<p:tagLst xmlns:p="http://schemas.openxmlformats.org/presentationml/2006/main">
  <p:tag name="KSO_WM_UNIT_TABLE_BEAUTIFY" val="smartTable{f9fab778-169c-419f-b658-de5597135524}"/>
</p:tagLst>
</file>

<file path=ppt/tags/tag12.xml><?xml version="1.0" encoding="utf-8"?>
<p:tagLst xmlns:p="http://schemas.openxmlformats.org/presentationml/2006/main">
  <p:tag name="KSO_WM_UNIT_TABLE_BEAUTIFY" val="smartTable{eb064cef-2ae0-4872-9e33-b99666d036e5}"/>
</p:tagLst>
</file>

<file path=ppt/tags/tag13.xml><?xml version="1.0" encoding="utf-8"?>
<p:tagLst xmlns:p="http://schemas.openxmlformats.org/presentationml/2006/main">
  <p:tag name="KSO_WM_UNIT_TABLE_BEAUTIFY" val="smartTable{4edec09e-029f-4be8-9625-9d7ea47c708e}"/>
</p:tagLst>
</file>

<file path=ppt/tags/tag14.xml><?xml version="1.0" encoding="utf-8"?>
<p:tagLst xmlns:p="http://schemas.openxmlformats.org/presentationml/2006/main">
  <p:tag name="KSO_WM_UNIT_TABLE_BEAUTIFY" val="smartTable{bc994781-266c-4c8f-a1e6-5173ff0b2991}"/>
</p:tagLst>
</file>

<file path=ppt/tags/tag15.xml><?xml version="1.0" encoding="utf-8"?>
<p:tagLst xmlns:p="http://schemas.openxmlformats.org/presentationml/2006/main">
  <p:tag name="KSO_WM_UNIT_TABLE_BEAUTIFY" val="smartTable{c44496fc-a58b-43bc-a95b-e5dffef2795f}"/>
</p:tagLst>
</file>

<file path=ppt/tags/tag16.xml><?xml version="1.0" encoding="utf-8"?>
<p:tagLst xmlns:p="http://schemas.openxmlformats.org/presentationml/2006/main">
  <p:tag name="KSO_WM_UNIT_TABLE_BEAUTIFY" val="smartTable{8ba58cad-b389-4252-b4f9-9089ccb03c68}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UNIT_TABLE_BEAUTIFY" val="smartTable{253d0822-705b-42d8-bc77-77c3f2cc64ca}"/>
</p:tagLst>
</file>

<file path=ppt/tags/tag3.xml><?xml version="1.0" encoding="utf-8"?>
<p:tagLst xmlns:p="http://schemas.openxmlformats.org/presentationml/2006/main">
  <p:tag name="KSO_WM_UNIT_TABLE_BEAUTIFY" val="smartTable{9c3076c8-1a63-49ff-8434-7220564e0f39}"/>
</p:tagLst>
</file>

<file path=ppt/tags/tag4.xml><?xml version="1.0" encoding="utf-8"?>
<p:tagLst xmlns:p="http://schemas.openxmlformats.org/presentationml/2006/main">
  <p:tag name="KSO_WM_UNIT_TABLE_BEAUTIFY" val="smartTable{6a151fe9-c84f-4c72-b08c-f0624b21e7db}"/>
</p:tagLst>
</file>

<file path=ppt/tags/tag5.xml><?xml version="1.0" encoding="utf-8"?>
<p:tagLst xmlns:p="http://schemas.openxmlformats.org/presentationml/2006/main">
  <p:tag name="KSO_WM_UNIT_TABLE_BEAUTIFY" val="smartTable{78088cd8-7c4b-413f-8b13-ec0902201b7b}"/>
</p:tagLst>
</file>

<file path=ppt/tags/tag6.xml><?xml version="1.0" encoding="utf-8"?>
<p:tagLst xmlns:p="http://schemas.openxmlformats.org/presentationml/2006/main">
  <p:tag name="KSO_WM_UNIT_TABLE_BEAUTIFY" val="smartTable{1924ba74-a2e7-4da6-9e0a-7e30527e81c9}"/>
</p:tagLst>
</file>

<file path=ppt/tags/tag7.xml><?xml version="1.0" encoding="utf-8"?>
<p:tagLst xmlns:p="http://schemas.openxmlformats.org/presentationml/2006/main">
  <p:tag name="KSO_WM_UNIT_TABLE_BEAUTIFY" val="smartTable{bf54325e-d63d-4ede-b165-19abc379ad76}"/>
</p:tagLst>
</file>

<file path=ppt/tags/tag8.xml><?xml version="1.0" encoding="utf-8"?>
<p:tagLst xmlns:p="http://schemas.openxmlformats.org/presentationml/2006/main">
  <p:tag name="KSO_WM_UNIT_TABLE_BEAUTIFY" val="smartTable{c44c3b94-cdb0-4c62-b623-163609cce37b}"/>
</p:tagLst>
</file>

<file path=ppt/tags/tag9.xml><?xml version="1.0" encoding="utf-8"?>
<p:tagLst xmlns:p="http://schemas.openxmlformats.org/presentationml/2006/main">
  <p:tag name="KSO_WM_UNIT_TABLE_BEAUTIFY" val="smartTable{24c2e298-a26a-4e7f-9e3d-38f44bb4f983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1812</Words>
  <Application>WPS 演示</Application>
  <PresentationFormat>全屏显示(4:3)</PresentationFormat>
  <Paragraphs>470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9" baseType="lpstr">
      <vt:lpstr>Arial</vt:lpstr>
      <vt:lpstr>方正书宋_GBK</vt:lpstr>
      <vt:lpstr>Wingdings</vt:lpstr>
      <vt:lpstr>黑体</vt:lpstr>
      <vt:lpstr>微软雅黑</vt:lpstr>
      <vt:lpstr>汉仪旗黑</vt:lpstr>
      <vt:lpstr>宋体</vt:lpstr>
      <vt:lpstr>Calibri</vt:lpstr>
      <vt:lpstr>Helvetica Neue</vt:lpstr>
      <vt:lpstr>汉仪书宋二KW</vt:lpstr>
      <vt:lpstr>宋体</vt:lpstr>
      <vt:lpstr>Arial Unicode MS</vt:lpstr>
      <vt:lpstr>汉仪中黑KW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Apple</dc:creator>
  <cp:lastModifiedBy>fuyuxin</cp:lastModifiedBy>
  <cp:revision>98</cp:revision>
  <dcterms:created xsi:type="dcterms:W3CDTF">2021-05-18T08:19:31Z</dcterms:created>
  <dcterms:modified xsi:type="dcterms:W3CDTF">2021-05-18T08:19:31Z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2052-3.4.2.5348</vt:lpwstr>
  </property>
</Properties>
</file>